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0"/>
  </p:notesMasterIdLst>
  <p:sldIdLst>
    <p:sldId id="256" r:id="rId2"/>
    <p:sldId id="262" r:id="rId3"/>
    <p:sldId id="258" r:id="rId4"/>
    <p:sldId id="259" r:id="rId5"/>
    <p:sldId id="260" r:id="rId6"/>
    <p:sldId id="261" r:id="rId7"/>
    <p:sldId id="263" r:id="rId8"/>
    <p:sldId id="264" r:id="rId9"/>
    <p:sldId id="266" r:id="rId10"/>
    <p:sldId id="274" r:id="rId11"/>
    <p:sldId id="265" r:id="rId12"/>
    <p:sldId id="267" r:id="rId13"/>
    <p:sldId id="268" r:id="rId14"/>
    <p:sldId id="270" r:id="rId15"/>
    <p:sldId id="273" r:id="rId16"/>
    <p:sldId id="269" r:id="rId17"/>
    <p:sldId id="272" r:id="rId18"/>
    <p:sldId id="271"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0" autoAdjust="0"/>
    <p:restoredTop sz="77995" autoAdjust="0"/>
  </p:normalViewPr>
  <p:slideViewPr>
    <p:cSldViewPr>
      <p:cViewPr varScale="1">
        <p:scale>
          <a:sx n="84" d="100"/>
          <a:sy n="84" d="100"/>
        </p:scale>
        <p:origin x="-107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986FFE-88C0-4608-B3FC-F2BBD2296316}" type="datetimeFigureOut">
              <a:rPr lang="en-US" smtClean="0"/>
              <a:pPr/>
              <a:t>2/4/2009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8D2FE1-B30A-4A4A-A09F-C38B52BFEE4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Today’s talk is not about why PCs are cool but …..</a:t>
            </a:r>
            <a:endParaRPr lang="en-US" dirty="0"/>
          </a:p>
        </p:txBody>
      </p:sp>
      <p:sp>
        <p:nvSpPr>
          <p:cNvPr id="4" name="Slide Number Placeholder 3"/>
          <p:cNvSpPr>
            <a:spLocks noGrp="1"/>
          </p:cNvSpPr>
          <p:nvPr>
            <p:ph type="sldNum" sz="quarter" idx="10"/>
          </p:nvPr>
        </p:nvSpPr>
        <p:spPr/>
        <p:txBody>
          <a:bodyPr/>
          <a:lstStyle/>
          <a:p>
            <a:fld id="{278D2FE1-B30A-4A4A-A09F-C38B52BFEE42}"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talk, I</a:t>
            </a:r>
            <a:r>
              <a:rPr lang="en-US" baseline="0" dirty="0" smtClean="0"/>
              <a:t> will talk about my experiences as to why I chose research as a career and how I got to where I am today.  And hopefully, you will find some points interesting and perhaps, useful as well. I will not be able to cover everything in detail in 20 minutes but instead I will try to highlight the important things. So, please feel free to  ask me questions during or at the end of the talk if you want me elaborate on something particular. I will start with my background first,……  </a:t>
            </a:r>
            <a:endParaRPr lang="en-US" dirty="0"/>
          </a:p>
        </p:txBody>
      </p:sp>
      <p:sp>
        <p:nvSpPr>
          <p:cNvPr id="4" name="Slide Number Placeholder 3"/>
          <p:cNvSpPr>
            <a:spLocks noGrp="1"/>
          </p:cNvSpPr>
          <p:nvPr>
            <p:ph type="sldNum" sz="quarter" idx="10"/>
          </p:nvPr>
        </p:nvSpPr>
        <p:spPr/>
        <p:txBody>
          <a:bodyPr/>
          <a:lstStyle/>
          <a:p>
            <a:fld id="{278D2FE1-B30A-4A4A-A09F-C38B52BFEE42}"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did not go for a PhD after</a:t>
            </a:r>
            <a:r>
              <a:rPr lang="en-US" baseline="0" dirty="0" smtClean="0"/>
              <a:t> completing my undergraduate studies at IIT……</a:t>
            </a:r>
            <a:endParaRPr lang="en-US" dirty="0"/>
          </a:p>
        </p:txBody>
      </p:sp>
      <p:sp>
        <p:nvSpPr>
          <p:cNvPr id="4" name="Slide Number Placeholder 3"/>
          <p:cNvSpPr>
            <a:spLocks noGrp="1"/>
          </p:cNvSpPr>
          <p:nvPr>
            <p:ph type="sldNum" sz="quarter" idx="10"/>
          </p:nvPr>
        </p:nvSpPr>
        <p:spPr/>
        <p:txBody>
          <a:bodyPr/>
          <a:lstStyle/>
          <a:p>
            <a:fld id="{278D2FE1-B30A-4A4A-A09F-C38B52BFEE42}"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working for 3 years at Synopsys and learning new things,</a:t>
            </a:r>
            <a:r>
              <a:rPr lang="en-US" baseline="0" dirty="0" smtClean="0"/>
              <a:t> I realized that I was doing more of development than research.</a:t>
            </a:r>
          </a:p>
          <a:p>
            <a:r>
              <a:rPr lang="en-US" baseline="0" dirty="0" smtClean="0"/>
              <a:t>In fact, there was an impressive research group led by Kurt </a:t>
            </a:r>
            <a:r>
              <a:rPr lang="en-US" baseline="0" dirty="0" err="1" smtClean="0"/>
              <a:t>Kuetzer</a:t>
            </a:r>
            <a:r>
              <a:rPr lang="en-US" baseline="0" dirty="0" smtClean="0"/>
              <a:t>, who is a professor now at UC Berkeley, but they employed only top PhDs………  </a:t>
            </a:r>
            <a:endParaRPr lang="en-US" dirty="0"/>
          </a:p>
        </p:txBody>
      </p:sp>
      <p:sp>
        <p:nvSpPr>
          <p:cNvPr id="4" name="Slide Number Placeholder 3"/>
          <p:cNvSpPr>
            <a:spLocks noGrp="1"/>
          </p:cNvSpPr>
          <p:nvPr>
            <p:ph type="sldNum" sz="quarter" idx="10"/>
          </p:nvPr>
        </p:nvSpPr>
        <p:spPr/>
        <p:txBody>
          <a:bodyPr/>
          <a:lstStyle/>
          <a:p>
            <a:fld id="{278D2FE1-B30A-4A4A-A09F-C38B52BFEE42}"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78D2FE1-B30A-4A4A-A09F-C38B52BFEE42}"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30FE072D-7751-4ADE-B6A5-8E125F71A718}" type="slidenum">
              <a:rPr lang="en-US" smtClean="0"/>
              <a:pPr/>
              <a:t>17</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r>
              <a:rPr lang="en-US" dirty="0" smtClean="0"/>
              <a:t>Creativity:  can you come up with something new and interesting?</a:t>
            </a:r>
          </a:p>
          <a:p>
            <a:pPr eaLnBrk="1" hangingPunct="1"/>
            <a:r>
              <a:rPr lang="en-US" dirty="0" smtClean="0"/>
              <a:t>Curiosity: are you naturally interested in learning new things?</a:t>
            </a:r>
          </a:p>
          <a:p>
            <a:pPr eaLnBrk="1" hangingPunct="1"/>
            <a:r>
              <a:rPr lang="en-US" dirty="0" smtClean="0"/>
              <a:t>Flexibility:  you will change your research focus several times in your career.  Your PhD work will probably be uninteresting in 10 years, if not sooner.</a:t>
            </a:r>
          </a:p>
          <a:p>
            <a:pPr eaLnBrk="1" hangingPunct="1"/>
            <a:r>
              <a:rPr lang="en-US" dirty="0" smtClean="0"/>
              <a:t>Passion: Desire to “change the world”, willingness to go greater</a:t>
            </a:r>
            <a:r>
              <a:rPr lang="en-US" baseline="0" dirty="0" smtClean="0"/>
              <a:t> lengths</a:t>
            </a:r>
            <a:r>
              <a:rPr lang="en-US" dirty="0" smtClean="0"/>
              <a:t> to make your</a:t>
            </a:r>
            <a:r>
              <a:rPr lang="en-US" baseline="0" dirty="0" smtClean="0"/>
              <a:t> ideas</a:t>
            </a:r>
            <a:r>
              <a:rPr lang="en-US" dirty="0" smtClean="0"/>
              <a:t> a reality.</a:t>
            </a:r>
          </a:p>
          <a:p>
            <a:pPr eaLnBrk="1" hangingPunct="1"/>
            <a:r>
              <a:rPr lang="en-US" dirty="0" smtClean="0"/>
              <a:t>Independence: are you a self-starter? can you work largely unsupervised?</a:t>
            </a:r>
          </a:p>
          <a:p>
            <a:pPr eaLnBrk="1" hangingPunct="1"/>
            <a:r>
              <a:rPr lang="en-US" dirty="0" smtClean="0"/>
              <a:t>Communication: verbal and written skills</a:t>
            </a:r>
          </a:p>
          <a:p>
            <a:pPr eaLnBrk="1" hangingPunct="1"/>
            <a:r>
              <a:rPr lang="en-US" dirty="0" smtClean="0"/>
              <a:t>Perspective:  on field and especially own PhD work</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14245274-0ED7-4037-8CE0-28F3E640579B}" type="slidenum">
              <a:rPr lang="en-US" smtClean="0"/>
              <a:pPr/>
              <a:t>18</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422400"/>
            <a:ext cx="9147175" cy="5435600"/>
            <a:chOff x="0" y="896"/>
            <a:chExt cx="5762" cy="3424"/>
          </a:xfrm>
        </p:grpSpPr>
        <p:grpSp>
          <p:nvGrpSpPr>
            <p:cNvPr id="58371" name="Group 3"/>
            <p:cNvGrpSpPr>
              <a:grpSpLocks/>
            </p:cNvGrpSpPr>
            <p:nvPr userDrawn="1"/>
          </p:nvGrpSpPr>
          <p:grpSpPr bwMode="auto">
            <a:xfrm>
              <a:off x="20" y="896"/>
              <a:ext cx="5742" cy="3424"/>
              <a:chOff x="20" y="896"/>
              <a:chExt cx="5742" cy="3424"/>
            </a:xfrm>
          </p:grpSpPr>
          <p:sp>
            <p:nvSpPr>
              <p:cNvPr id="5837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5837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5837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5837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5837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5837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5837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5837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838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838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838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838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838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endParaRPr lang="en-US"/>
              </a:p>
            </p:txBody>
          </p:sp>
        </p:grpSp>
        <p:grpSp>
          <p:nvGrpSpPr>
            <p:cNvPr id="58385" name="Group 17"/>
            <p:cNvGrpSpPr>
              <a:grpSpLocks/>
            </p:cNvGrpSpPr>
            <p:nvPr userDrawn="1"/>
          </p:nvGrpSpPr>
          <p:grpSpPr bwMode="auto">
            <a:xfrm>
              <a:off x="0" y="2291"/>
              <a:ext cx="1385" cy="1702"/>
              <a:chOff x="0" y="2291"/>
              <a:chExt cx="1385" cy="1702"/>
            </a:xfrm>
          </p:grpSpPr>
          <p:sp>
            <p:nvSpPr>
              <p:cNvPr id="58386" name="Rectangle 18"/>
              <p:cNvSpPr>
                <a:spLocks noChangeArrowheads="1"/>
              </p:cNvSpPr>
              <p:nvPr userDrawn="1"/>
            </p:nvSpPr>
            <p:spPr bwMode="ltGray">
              <a:xfrm rot="6798887">
                <a:off x="62" y="3883"/>
                <a:ext cx="75" cy="12"/>
              </a:xfrm>
              <a:prstGeom prst="rect">
                <a:avLst/>
              </a:prstGeom>
              <a:solidFill>
                <a:schemeClr val="bg2"/>
              </a:solidFill>
              <a:ln w="9525">
                <a:noFill/>
                <a:miter lim="800000"/>
                <a:headEnd/>
                <a:tailEnd/>
              </a:ln>
              <a:effectLst/>
            </p:spPr>
            <p:txBody>
              <a:bodyPr wrap="none" anchor="ctr"/>
              <a:lstStyle/>
              <a:p>
                <a:endParaRPr lang="en-US"/>
              </a:p>
            </p:txBody>
          </p:sp>
          <p:sp>
            <p:nvSpPr>
              <p:cNvPr id="58387"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endParaRPr lang="en-US"/>
              </a:p>
            </p:txBody>
          </p:sp>
          <p:sp>
            <p:nvSpPr>
              <p:cNvPr id="58388" name="Rectangle 20"/>
              <p:cNvSpPr>
                <a:spLocks noChangeArrowheads="1"/>
              </p:cNvSpPr>
              <p:nvPr userDrawn="1"/>
            </p:nvSpPr>
            <p:spPr bwMode="ltGray">
              <a:xfrm rot="6798887">
                <a:off x="6" y="3875"/>
                <a:ext cx="75" cy="12"/>
              </a:xfrm>
              <a:prstGeom prst="rect">
                <a:avLst/>
              </a:prstGeom>
              <a:solidFill>
                <a:schemeClr val="bg2"/>
              </a:solidFill>
              <a:ln w="9525">
                <a:noFill/>
                <a:miter lim="800000"/>
                <a:headEnd/>
                <a:tailEnd/>
              </a:ln>
              <a:effectLst/>
            </p:spPr>
            <p:txBody>
              <a:bodyPr wrap="none" anchor="ctr"/>
              <a:lstStyle/>
              <a:p>
                <a:endParaRPr lang="en-US"/>
              </a:p>
            </p:txBody>
          </p:sp>
          <p:sp>
            <p:nvSpPr>
              <p:cNvPr id="58389"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endParaRPr lang="en-US"/>
              </a:p>
            </p:txBody>
          </p:sp>
          <p:sp>
            <p:nvSpPr>
              <p:cNvPr id="58390" name="Rectangle 22"/>
              <p:cNvSpPr>
                <a:spLocks noChangeArrowheads="1"/>
              </p:cNvSpPr>
              <p:nvPr userDrawn="1"/>
            </p:nvSpPr>
            <p:spPr bwMode="ltGray">
              <a:xfrm rot="5999912">
                <a:off x="182" y="3889"/>
                <a:ext cx="69" cy="12"/>
              </a:xfrm>
              <a:prstGeom prst="rect">
                <a:avLst/>
              </a:prstGeom>
              <a:solidFill>
                <a:schemeClr val="bg2"/>
              </a:solidFill>
              <a:ln w="9525">
                <a:noFill/>
                <a:miter lim="800000"/>
                <a:headEnd/>
                <a:tailEnd/>
              </a:ln>
              <a:effectLst/>
            </p:spPr>
            <p:txBody>
              <a:bodyPr wrap="none" anchor="ctr"/>
              <a:lstStyle/>
              <a:p>
                <a:endParaRPr lang="en-US"/>
              </a:p>
            </p:txBody>
          </p:sp>
          <p:sp>
            <p:nvSpPr>
              <p:cNvPr id="58391" name="Rectangle 23"/>
              <p:cNvSpPr>
                <a:spLocks noChangeArrowheads="1"/>
              </p:cNvSpPr>
              <p:nvPr userDrawn="1"/>
            </p:nvSpPr>
            <p:spPr bwMode="ltGray">
              <a:xfrm rot="6250138">
                <a:off x="152" y="3888"/>
                <a:ext cx="69" cy="12"/>
              </a:xfrm>
              <a:prstGeom prst="rect">
                <a:avLst/>
              </a:prstGeom>
              <a:solidFill>
                <a:schemeClr val="bg2"/>
              </a:solidFill>
              <a:ln w="9525">
                <a:noFill/>
                <a:miter lim="800000"/>
                <a:headEnd/>
                <a:tailEnd/>
              </a:ln>
              <a:effectLst/>
            </p:spPr>
            <p:txBody>
              <a:bodyPr wrap="none" anchor="ctr"/>
              <a:lstStyle/>
              <a:p>
                <a:endParaRPr lang="en-US"/>
              </a:p>
            </p:txBody>
          </p:sp>
          <p:sp>
            <p:nvSpPr>
              <p:cNvPr id="58392"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endParaRPr lang="en-US"/>
              </a:p>
            </p:txBody>
          </p:sp>
          <p:sp>
            <p:nvSpPr>
              <p:cNvPr id="58393" name="Rectangle 25"/>
              <p:cNvSpPr>
                <a:spLocks noChangeArrowheads="1"/>
              </p:cNvSpPr>
              <p:nvPr userDrawn="1"/>
            </p:nvSpPr>
            <p:spPr bwMode="ltGray">
              <a:xfrm rot="5380717">
                <a:off x="363" y="3869"/>
                <a:ext cx="69" cy="12"/>
              </a:xfrm>
              <a:prstGeom prst="rect">
                <a:avLst/>
              </a:prstGeom>
              <a:solidFill>
                <a:schemeClr val="bg2"/>
              </a:solidFill>
              <a:ln w="9525">
                <a:noFill/>
                <a:miter lim="800000"/>
                <a:headEnd/>
                <a:tailEnd/>
              </a:ln>
              <a:effectLst/>
            </p:spPr>
            <p:txBody>
              <a:bodyPr wrap="none" anchor="ctr"/>
              <a:lstStyle/>
              <a:p>
                <a:endParaRPr lang="en-US"/>
              </a:p>
            </p:txBody>
          </p:sp>
          <p:sp>
            <p:nvSpPr>
              <p:cNvPr id="58394" name="Rectangle 26"/>
              <p:cNvSpPr>
                <a:spLocks noChangeArrowheads="1"/>
              </p:cNvSpPr>
              <p:nvPr userDrawn="1"/>
            </p:nvSpPr>
            <p:spPr bwMode="ltGray">
              <a:xfrm rot="5380717">
                <a:off x="332" y="3872"/>
                <a:ext cx="69" cy="12"/>
              </a:xfrm>
              <a:prstGeom prst="rect">
                <a:avLst/>
              </a:prstGeom>
              <a:solidFill>
                <a:schemeClr val="bg2"/>
              </a:solidFill>
              <a:ln w="9525">
                <a:noFill/>
                <a:miter lim="800000"/>
                <a:headEnd/>
                <a:tailEnd/>
              </a:ln>
              <a:effectLst/>
            </p:spPr>
            <p:txBody>
              <a:bodyPr wrap="none" anchor="ctr"/>
              <a:lstStyle/>
              <a:p>
                <a:endParaRPr lang="en-US"/>
              </a:p>
            </p:txBody>
          </p:sp>
          <p:sp>
            <p:nvSpPr>
              <p:cNvPr id="58395" name="Rectangle 27"/>
              <p:cNvSpPr>
                <a:spLocks noChangeArrowheads="1"/>
              </p:cNvSpPr>
              <p:nvPr userDrawn="1"/>
            </p:nvSpPr>
            <p:spPr bwMode="ltGray">
              <a:xfrm rot="5583200">
                <a:off x="302" y="3877"/>
                <a:ext cx="69" cy="12"/>
              </a:xfrm>
              <a:prstGeom prst="rect">
                <a:avLst/>
              </a:prstGeom>
              <a:solidFill>
                <a:schemeClr val="bg2"/>
              </a:solidFill>
              <a:ln w="9525">
                <a:noFill/>
                <a:miter lim="800000"/>
                <a:headEnd/>
                <a:tailEnd/>
              </a:ln>
              <a:effectLst/>
            </p:spPr>
            <p:txBody>
              <a:bodyPr wrap="none" anchor="ctr"/>
              <a:lstStyle/>
              <a:p>
                <a:endParaRPr lang="en-US"/>
              </a:p>
            </p:txBody>
          </p:sp>
          <p:sp>
            <p:nvSpPr>
              <p:cNvPr id="58396" name="Rectangle 28"/>
              <p:cNvSpPr>
                <a:spLocks noChangeArrowheads="1"/>
              </p:cNvSpPr>
              <p:nvPr userDrawn="1"/>
            </p:nvSpPr>
            <p:spPr bwMode="ltGray">
              <a:xfrm rot="5737625">
                <a:off x="270" y="3882"/>
                <a:ext cx="69" cy="12"/>
              </a:xfrm>
              <a:prstGeom prst="rect">
                <a:avLst/>
              </a:prstGeom>
              <a:solidFill>
                <a:schemeClr val="bg2"/>
              </a:solidFill>
              <a:ln w="9525">
                <a:noFill/>
                <a:miter lim="800000"/>
                <a:headEnd/>
                <a:tailEnd/>
              </a:ln>
              <a:effectLst/>
            </p:spPr>
            <p:txBody>
              <a:bodyPr wrap="none" anchor="ctr"/>
              <a:lstStyle/>
              <a:p>
                <a:endParaRPr lang="en-US"/>
              </a:p>
            </p:txBody>
          </p:sp>
          <p:sp>
            <p:nvSpPr>
              <p:cNvPr id="58397" name="Rectangle 29"/>
              <p:cNvSpPr>
                <a:spLocks noChangeArrowheads="1"/>
              </p:cNvSpPr>
              <p:nvPr userDrawn="1"/>
            </p:nvSpPr>
            <p:spPr bwMode="ltGray">
              <a:xfrm rot="4715477">
                <a:off x="516" y="3829"/>
                <a:ext cx="63" cy="12"/>
              </a:xfrm>
              <a:prstGeom prst="rect">
                <a:avLst/>
              </a:prstGeom>
              <a:solidFill>
                <a:schemeClr val="bg2"/>
              </a:solidFill>
              <a:ln w="9525">
                <a:noFill/>
                <a:miter lim="800000"/>
                <a:headEnd/>
                <a:tailEnd/>
              </a:ln>
              <a:effectLst/>
            </p:spPr>
            <p:txBody>
              <a:bodyPr wrap="none" anchor="ctr"/>
              <a:lstStyle/>
              <a:p>
                <a:endParaRPr lang="en-US"/>
              </a:p>
            </p:txBody>
          </p:sp>
          <p:sp>
            <p:nvSpPr>
              <p:cNvPr id="58398"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endParaRPr lang="en-US"/>
              </a:p>
            </p:txBody>
          </p:sp>
          <p:sp>
            <p:nvSpPr>
              <p:cNvPr id="58399"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0" name="Rectangle 32"/>
              <p:cNvSpPr>
                <a:spLocks noChangeArrowheads="1"/>
              </p:cNvSpPr>
              <p:nvPr userDrawn="1"/>
            </p:nvSpPr>
            <p:spPr bwMode="ltGray">
              <a:xfrm rot="5041352">
                <a:off x="426" y="3851"/>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1"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2"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3" name="Rectangle 35"/>
              <p:cNvSpPr>
                <a:spLocks noChangeArrowheads="1"/>
              </p:cNvSpPr>
              <p:nvPr userDrawn="1"/>
            </p:nvSpPr>
            <p:spPr bwMode="ltGray">
              <a:xfrm rot="4104184">
                <a:off x="605" y="3791"/>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4"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5" name="Rectangle 37"/>
              <p:cNvSpPr>
                <a:spLocks noChangeArrowheads="1"/>
              </p:cNvSpPr>
              <p:nvPr userDrawn="1"/>
            </p:nvSpPr>
            <p:spPr bwMode="ltGray">
              <a:xfrm rot="3368036">
                <a:off x="799" y="3683"/>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6" name="Rectangle 38"/>
              <p:cNvSpPr>
                <a:spLocks noChangeArrowheads="1"/>
              </p:cNvSpPr>
              <p:nvPr userDrawn="1"/>
            </p:nvSpPr>
            <p:spPr bwMode="ltGray">
              <a:xfrm rot="3368036">
                <a:off x="772" y="3699"/>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7" name="Rectangle 39"/>
              <p:cNvSpPr>
                <a:spLocks noChangeArrowheads="1"/>
              </p:cNvSpPr>
              <p:nvPr userDrawn="1"/>
            </p:nvSpPr>
            <p:spPr bwMode="ltGray">
              <a:xfrm rot="3368036">
                <a:off x="745" y="3717"/>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8"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09"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10"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11"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12"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13"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14"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15"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16"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17"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18"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19"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20"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21"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22"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23"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24"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25"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26"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27"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28"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29"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30"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31"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32"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33"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34"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35"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36"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37"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38"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39"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0"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1"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2"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3"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4"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5"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6"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7"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8"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49"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en-US"/>
              </a:p>
            </p:txBody>
          </p:sp>
          <p:sp>
            <p:nvSpPr>
              <p:cNvPr id="58450"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endParaRPr lang="en-US"/>
              </a:p>
            </p:txBody>
          </p:sp>
          <p:sp>
            <p:nvSpPr>
              <p:cNvPr id="58451"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endParaRPr lang="en-US"/>
              </a:p>
            </p:txBody>
          </p:sp>
          <p:sp>
            <p:nvSpPr>
              <p:cNvPr id="58452" name="Rectangle 84"/>
              <p:cNvSpPr>
                <a:spLocks noChangeArrowheads="1"/>
              </p:cNvSpPr>
              <p:nvPr userDrawn="1"/>
            </p:nvSpPr>
            <p:spPr bwMode="ltGray">
              <a:xfrm rot="-2957028">
                <a:off x="907" y="2473"/>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53"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54"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55"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endParaRPr lang="en-US"/>
              </a:p>
            </p:txBody>
          </p:sp>
          <p:sp>
            <p:nvSpPr>
              <p:cNvPr id="58456"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57"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58" name="Rectangle 90"/>
              <p:cNvSpPr>
                <a:spLocks noChangeArrowheads="1"/>
              </p:cNvSpPr>
              <p:nvPr userDrawn="1"/>
            </p:nvSpPr>
            <p:spPr bwMode="ltGray">
              <a:xfrm rot="-3514633">
                <a:off x="837" y="2441"/>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59" name="Rectangle 91"/>
              <p:cNvSpPr>
                <a:spLocks noChangeArrowheads="1"/>
              </p:cNvSpPr>
              <p:nvPr userDrawn="1"/>
            </p:nvSpPr>
            <p:spPr bwMode="ltGray">
              <a:xfrm rot="-3220799">
                <a:off x="862" y="2453"/>
                <a:ext cx="81" cy="12"/>
              </a:xfrm>
              <a:prstGeom prst="rect">
                <a:avLst/>
              </a:prstGeom>
              <a:solidFill>
                <a:schemeClr val="bg2"/>
              </a:solidFill>
              <a:ln w="9525">
                <a:noFill/>
                <a:miter lim="800000"/>
                <a:headEnd/>
                <a:tailEnd/>
              </a:ln>
              <a:effectLst/>
            </p:spPr>
            <p:txBody>
              <a:bodyPr wrap="none" anchor="ctr"/>
              <a:lstStyle/>
              <a:p>
                <a:endParaRPr lang="en-US"/>
              </a:p>
            </p:txBody>
          </p:sp>
          <p:sp>
            <p:nvSpPr>
              <p:cNvPr id="58460"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61"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62" name="Rectangle 94"/>
              <p:cNvSpPr>
                <a:spLocks noChangeArrowheads="1"/>
              </p:cNvSpPr>
              <p:nvPr userDrawn="1"/>
            </p:nvSpPr>
            <p:spPr bwMode="ltGray">
              <a:xfrm rot="-4250359">
                <a:off x="707" y="2407"/>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63" name="Rectangle 95"/>
              <p:cNvSpPr>
                <a:spLocks noChangeArrowheads="1"/>
              </p:cNvSpPr>
              <p:nvPr userDrawn="1"/>
            </p:nvSpPr>
            <p:spPr bwMode="ltGray">
              <a:xfrm rot="-3989246">
                <a:off x="737" y="2411"/>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64" name="Rectangle 96"/>
              <p:cNvSpPr>
                <a:spLocks noChangeArrowheads="1"/>
              </p:cNvSpPr>
              <p:nvPr userDrawn="1"/>
            </p:nvSpPr>
            <p:spPr bwMode="ltGray">
              <a:xfrm rot="-4862215">
                <a:off x="503" y="2395"/>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65" name="Rectangle 97"/>
              <p:cNvSpPr>
                <a:spLocks noChangeArrowheads="1"/>
              </p:cNvSpPr>
              <p:nvPr userDrawn="1"/>
            </p:nvSpPr>
            <p:spPr bwMode="ltGray">
              <a:xfrm rot="-4673370">
                <a:off x="533" y="2393"/>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66"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67" name="Rectangle 99"/>
              <p:cNvSpPr>
                <a:spLocks noChangeArrowheads="1"/>
              </p:cNvSpPr>
              <p:nvPr userDrawn="1"/>
            </p:nvSpPr>
            <p:spPr bwMode="ltGray">
              <a:xfrm rot="-4580623">
                <a:off x="594" y="2391"/>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68"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69" name="Rectangle 101"/>
              <p:cNvSpPr>
                <a:spLocks noChangeArrowheads="1"/>
              </p:cNvSpPr>
              <p:nvPr userDrawn="1"/>
            </p:nvSpPr>
            <p:spPr bwMode="ltGray">
              <a:xfrm rot="-5360484">
                <a:off x="385" y="2409"/>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70" name="Rectangle 102"/>
              <p:cNvSpPr>
                <a:spLocks noChangeArrowheads="1"/>
              </p:cNvSpPr>
              <p:nvPr userDrawn="1"/>
            </p:nvSpPr>
            <p:spPr bwMode="ltGray">
              <a:xfrm rot="-5288939">
                <a:off x="418" y="2405"/>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71"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72"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73"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74"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75" name="Rectangle 107"/>
              <p:cNvSpPr>
                <a:spLocks noChangeArrowheads="1"/>
              </p:cNvSpPr>
              <p:nvPr userDrawn="1"/>
            </p:nvSpPr>
            <p:spPr bwMode="ltGray">
              <a:xfrm rot="-5919570">
                <a:off x="292" y="2427"/>
                <a:ext cx="69" cy="12"/>
              </a:xfrm>
              <a:prstGeom prst="rect">
                <a:avLst/>
              </a:prstGeom>
              <a:solidFill>
                <a:schemeClr val="bg2"/>
              </a:solidFill>
              <a:ln w="9525">
                <a:noFill/>
                <a:miter lim="800000"/>
                <a:headEnd/>
                <a:tailEnd/>
              </a:ln>
              <a:effectLst/>
            </p:spPr>
            <p:txBody>
              <a:bodyPr wrap="none" anchor="ctr"/>
              <a:lstStyle/>
              <a:p>
                <a:endParaRPr lang="en-US"/>
              </a:p>
            </p:txBody>
          </p:sp>
          <p:sp>
            <p:nvSpPr>
              <p:cNvPr id="58476" name="Rectangle 108"/>
              <p:cNvSpPr>
                <a:spLocks noChangeArrowheads="1"/>
              </p:cNvSpPr>
              <p:nvPr userDrawn="1"/>
            </p:nvSpPr>
            <p:spPr bwMode="ltGray">
              <a:xfrm rot="-7376291">
                <a:off x="5" y="2549"/>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77" name="Rectangle 109"/>
              <p:cNvSpPr>
                <a:spLocks noChangeArrowheads="1"/>
              </p:cNvSpPr>
              <p:nvPr userDrawn="1"/>
            </p:nvSpPr>
            <p:spPr bwMode="ltGray">
              <a:xfrm rot="-7168347">
                <a:off x="64" y="2517"/>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78"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79"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80"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endParaRPr lang="en-US"/>
              </a:p>
            </p:txBody>
          </p:sp>
          <p:sp>
            <p:nvSpPr>
              <p:cNvPr id="58481"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endParaRPr lang="en-US"/>
              </a:p>
            </p:txBody>
          </p:sp>
          <p:sp>
            <p:nvSpPr>
              <p:cNvPr id="58482"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endParaRPr lang="en-US"/>
              </a:p>
            </p:txBody>
          </p:sp>
          <p:sp>
            <p:nvSpPr>
              <p:cNvPr id="58483"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endParaRPr lang="en-US"/>
              </a:p>
            </p:txBody>
          </p:sp>
          <p:sp>
            <p:nvSpPr>
              <p:cNvPr id="58484"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endParaRPr lang="en-US"/>
              </a:p>
            </p:txBody>
          </p:sp>
          <p:sp>
            <p:nvSpPr>
              <p:cNvPr id="58485"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endParaRPr lang="en-US"/>
              </a:p>
            </p:txBody>
          </p:sp>
          <p:sp>
            <p:nvSpPr>
              <p:cNvPr id="58486"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endParaRPr lang="en-US"/>
              </a:p>
            </p:txBody>
          </p:sp>
          <p:sp>
            <p:nvSpPr>
              <p:cNvPr id="58487"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endParaRPr lang="en-US"/>
              </a:p>
            </p:txBody>
          </p:sp>
          <p:sp>
            <p:nvSpPr>
              <p:cNvPr id="58488"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endParaRPr lang="en-US"/>
              </a:p>
            </p:txBody>
          </p:sp>
          <p:sp>
            <p:nvSpPr>
              <p:cNvPr id="58489"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endParaRPr lang="en-US"/>
              </a:p>
            </p:txBody>
          </p:sp>
          <p:sp>
            <p:nvSpPr>
              <p:cNvPr id="58490"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endParaRPr lang="en-US"/>
              </a:p>
            </p:txBody>
          </p:sp>
          <p:sp>
            <p:nvSpPr>
              <p:cNvPr id="58491"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endParaRPr lang="en-US"/>
              </a:p>
            </p:txBody>
          </p:sp>
          <p:sp>
            <p:nvSpPr>
              <p:cNvPr id="58492"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endParaRPr lang="en-US"/>
              </a:p>
            </p:txBody>
          </p:sp>
          <p:sp>
            <p:nvSpPr>
              <p:cNvPr id="58493"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endParaRPr lang="en-US"/>
              </a:p>
            </p:txBody>
          </p:sp>
          <p:sp>
            <p:nvSpPr>
              <p:cNvPr id="58494"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endParaRPr lang="en-US"/>
              </a:p>
            </p:txBody>
          </p:sp>
          <p:sp>
            <p:nvSpPr>
              <p:cNvPr id="58495"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endParaRPr lang="en-US"/>
              </a:p>
            </p:txBody>
          </p:sp>
          <p:sp>
            <p:nvSpPr>
              <p:cNvPr id="58496"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endParaRPr lang="en-US"/>
              </a:p>
            </p:txBody>
          </p:sp>
          <p:sp>
            <p:nvSpPr>
              <p:cNvPr id="58497"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58498"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endParaRPr lang="en-US"/>
              </a:p>
            </p:txBody>
          </p:sp>
          <p:sp>
            <p:nvSpPr>
              <p:cNvPr id="58499"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endParaRPr lang="en-US"/>
              </a:p>
            </p:txBody>
          </p:sp>
          <p:sp>
            <p:nvSpPr>
              <p:cNvPr id="58500"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endParaRPr lang="en-US"/>
              </a:p>
            </p:txBody>
          </p:sp>
          <p:sp>
            <p:nvSpPr>
              <p:cNvPr id="58501"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endParaRPr lang="en-US"/>
              </a:p>
            </p:txBody>
          </p:sp>
          <p:sp>
            <p:nvSpPr>
              <p:cNvPr id="58502"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58503"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endParaRPr lang="en-US"/>
              </a:p>
            </p:txBody>
          </p:sp>
          <p:sp>
            <p:nvSpPr>
              <p:cNvPr id="58504"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endParaRPr lang="en-US"/>
              </a:p>
            </p:txBody>
          </p:sp>
          <p:sp>
            <p:nvSpPr>
              <p:cNvPr id="58505"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endParaRPr lang="en-US"/>
              </a:p>
            </p:txBody>
          </p:sp>
          <p:sp>
            <p:nvSpPr>
              <p:cNvPr id="58506"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en-US"/>
              </a:p>
            </p:txBody>
          </p:sp>
          <p:sp>
            <p:nvSpPr>
              <p:cNvPr id="58507"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en-US"/>
              </a:p>
            </p:txBody>
          </p:sp>
          <p:sp>
            <p:nvSpPr>
              <p:cNvPr id="58508"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en-US"/>
              </a:p>
            </p:txBody>
          </p:sp>
          <p:sp>
            <p:nvSpPr>
              <p:cNvPr id="58509"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en-US"/>
              </a:p>
            </p:txBody>
          </p:sp>
          <p:sp>
            <p:nvSpPr>
              <p:cNvPr id="58510"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en-US"/>
              </a:p>
            </p:txBody>
          </p:sp>
          <p:sp>
            <p:nvSpPr>
              <p:cNvPr id="58511"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en-US"/>
              </a:p>
            </p:txBody>
          </p:sp>
          <p:sp>
            <p:nvSpPr>
              <p:cNvPr id="58512"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endParaRPr lang="en-US"/>
              </a:p>
            </p:txBody>
          </p:sp>
          <p:sp>
            <p:nvSpPr>
              <p:cNvPr id="58513"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endParaRPr lang="en-US"/>
              </a:p>
            </p:txBody>
          </p:sp>
          <p:sp>
            <p:nvSpPr>
              <p:cNvPr id="58514"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endParaRPr lang="en-US"/>
              </a:p>
            </p:txBody>
          </p:sp>
          <p:sp>
            <p:nvSpPr>
              <p:cNvPr id="58515"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endParaRPr lang="en-US"/>
              </a:p>
            </p:txBody>
          </p:sp>
          <p:sp>
            <p:nvSpPr>
              <p:cNvPr id="58516"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endParaRPr lang="en-US"/>
              </a:p>
            </p:txBody>
          </p:sp>
          <p:sp>
            <p:nvSpPr>
              <p:cNvPr id="58517"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58518"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58519"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endParaRPr lang="en-US"/>
              </a:p>
            </p:txBody>
          </p:sp>
          <p:sp>
            <p:nvSpPr>
              <p:cNvPr id="58520"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endParaRPr lang="en-US"/>
              </a:p>
            </p:txBody>
          </p:sp>
        </p:grpSp>
      </p:grpSp>
      <p:sp>
        <p:nvSpPr>
          <p:cNvPr id="58521"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58522"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en-US" smtClean="0"/>
              <a:t>Click to edit Master subtitle style</a:t>
            </a:r>
            <a:endParaRPr lang="en-US"/>
          </a:p>
        </p:txBody>
      </p:sp>
      <p:sp>
        <p:nvSpPr>
          <p:cNvPr id="58523" name="Rectangle 155"/>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endParaRPr lang="en-US"/>
          </a:p>
        </p:txBody>
      </p:sp>
      <p:sp>
        <p:nvSpPr>
          <p:cNvPr id="58524" name="Rectangle 156"/>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endParaRPr lang="en-US"/>
          </a:p>
        </p:txBody>
      </p:sp>
      <p:sp>
        <p:nvSpPr>
          <p:cNvPr id="58525" name="Rectangle 157"/>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fld id="{FCE12E9B-00AF-4DCC-B7A7-3F264301899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B92FBE5-6815-482D-8DD7-BBAFCDDD491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B522023-F944-41E3-98EF-FEFE97AEEF1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22D765-CB87-4F78-A7D3-4E2621D7C8A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077040-B31F-4604-9EA3-3A9E7B50E05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0555944-CF10-406A-873F-C774A05B6DE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D0D1F69-D8FB-4A4A-AF62-92672F912D6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214AD06-D930-479E-A653-6B891BBB0FA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86096E1-E5FE-420B-812F-47669478B4E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442AC46-F11F-4A02-A058-7DC1FDE0860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0572E76-3008-4740-9D1D-C4A9A34D1F1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57346" name="Group 2"/>
          <p:cNvGrpSpPr>
            <a:grpSpLocks/>
          </p:cNvGrpSpPr>
          <p:nvPr/>
        </p:nvGrpSpPr>
        <p:grpSpPr bwMode="auto">
          <a:xfrm>
            <a:off x="0" y="1422400"/>
            <a:ext cx="9147175" cy="5435600"/>
            <a:chOff x="0" y="896"/>
            <a:chExt cx="5762" cy="3424"/>
          </a:xfrm>
        </p:grpSpPr>
        <p:grpSp>
          <p:nvGrpSpPr>
            <p:cNvPr id="57347" name="Group 3"/>
            <p:cNvGrpSpPr>
              <a:grpSpLocks/>
            </p:cNvGrpSpPr>
            <p:nvPr userDrawn="1"/>
          </p:nvGrpSpPr>
          <p:grpSpPr bwMode="auto">
            <a:xfrm>
              <a:off x="20" y="896"/>
              <a:ext cx="5742" cy="3424"/>
              <a:chOff x="20" y="896"/>
              <a:chExt cx="5742" cy="3424"/>
            </a:xfrm>
          </p:grpSpPr>
          <p:sp>
            <p:nvSpPr>
              <p:cNvPr id="57348"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57349"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57350"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57351"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57352"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57353"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57354"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57355"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7356"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7357"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7358"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7359"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57360"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endParaRPr lang="en-US"/>
              </a:p>
            </p:txBody>
          </p:sp>
        </p:grpSp>
        <p:grpSp>
          <p:nvGrpSpPr>
            <p:cNvPr id="57361" name="Group 17"/>
            <p:cNvGrpSpPr>
              <a:grpSpLocks/>
            </p:cNvGrpSpPr>
            <p:nvPr userDrawn="1"/>
          </p:nvGrpSpPr>
          <p:grpSpPr bwMode="auto">
            <a:xfrm>
              <a:off x="0" y="2291"/>
              <a:ext cx="1385" cy="1702"/>
              <a:chOff x="0" y="2291"/>
              <a:chExt cx="1385" cy="1702"/>
            </a:xfrm>
          </p:grpSpPr>
          <p:sp>
            <p:nvSpPr>
              <p:cNvPr id="57362" name="Rectangle 18"/>
              <p:cNvSpPr>
                <a:spLocks noChangeArrowheads="1"/>
              </p:cNvSpPr>
              <p:nvPr userDrawn="1"/>
            </p:nvSpPr>
            <p:spPr bwMode="ltGray">
              <a:xfrm rot="6798887">
                <a:off x="62" y="3883"/>
                <a:ext cx="75" cy="12"/>
              </a:xfrm>
              <a:prstGeom prst="rect">
                <a:avLst/>
              </a:prstGeom>
              <a:solidFill>
                <a:schemeClr val="bg2"/>
              </a:solidFill>
              <a:ln w="9525">
                <a:noFill/>
                <a:miter lim="800000"/>
                <a:headEnd/>
                <a:tailEnd/>
              </a:ln>
              <a:effectLst/>
            </p:spPr>
            <p:txBody>
              <a:bodyPr wrap="none" anchor="ctr"/>
              <a:lstStyle/>
              <a:p>
                <a:endParaRPr lang="en-US"/>
              </a:p>
            </p:txBody>
          </p:sp>
          <p:sp>
            <p:nvSpPr>
              <p:cNvPr id="57363"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endParaRPr lang="en-US"/>
              </a:p>
            </p:txBody>
          </p:sp>
          <p:sp>
            <p:nvSpPr>
              <p:cNvPr id="57364" name="Rectangle 20"/>
              <p:cNvSpPr>
                <a:spLocks noChangeArrowheads="1"/>
              </p:cNvSpPr>
              <p:nvPr userDrawn="1"/>
            </p:nvSpPr>
            <p:spPr bwMode="ltGray">
              <a:xfrm rot="6798887">
                <a:off x="6" y="3875"/>
                <a:ext cx="75" cy="12"/>
              </a:xfrm>
              <a:prstGeom prst="rect">
                <a:avLst/>
              </a:prstGeom>
              <a:solidFill>
                <a:schemeClr val="bg2"/>
              </a:solidFill>
              <a:ln w="9525">
                <a:noFill/>
                <a:miter lim="800000"/>
                <a:headEnd/>
                <a:tailEnd/>
              </a:ln>
              <a:effectLst/>
            </p:spPr>
            <p:txBody>
              <a:bodyPr wrap="none" anchor="ctr"/>
              <a:lstStyle/>
              <a:p>
                <a:endParaRPr lang="en-US"/>
              </a:p>
            </p:txBody>
          </p:sp>
          <p:sp>
            <p:nvSpPr>
              <p:cNvPr id="57365"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66" name="Rectangle 22"/>
              <p:cNvSpPr>
                <a:spLocks noChangeArrowheads="1"/>
              </p:cNvSpPr>
              <p:nvPr userDrawn="1"/>
            </p:nvSpPr>
            <p:spPr bwMode="ltGray">
              <a:xfrm rot="5999912">
                <a:off x="182" y="3889"/>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67" name="Rectangle 23"/>
              <p:cNvSpPr>
                <a:spLocks noChangeArrowheads="1"/>
              </p:cNvSpPr>
              <p:nvPr userDrawn="1"/>
            </p:nvSpPr>
            <p:spPr bwMode="ltGray">
              <a:xfrm rot="6250138">
                <a:off x="152" y="3888"/>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68"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69" name="Rectangle 25"/>
              <p:cNvSpPr>
                <a:spLocks noChangeArrowheads="1"/>
              </p:cNvSpPr>
              <p:nvPr userDrawn="1"/>
            </p:nvSpPr>
            <p:spPr bwMode="ltGray">
              <a:xfrm rot="5380717">
                <a:off x="363" y="3869"/>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70" name="Rectangle 26"/>
              <p:cNvSpPr>
                <a:spLocks noChangeArrowheads="1"/>
              </p:cNvSpPr>
              <p:nvPr userDrawn="1"/>
            </p:nvSpPr>
            <p:spPr bwMode="ltGray">
              <a:xfrm rot="5380717">
                <a:off x="332" y="3872"/>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71" name="Rectangle 27"/>
              <p:cNvSpPr>
                <a:spLocks noChangeArrowheads="1"/>
              </p:cNvSpPr>
              <p:nvPr userDrawn="1"/>
            </p:nvSpPr>
            <p:spPr bwMode="ltGray">
              <a:xfrm rot="5583200">
                <a:off x="302" y="3877"/>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72" name="Rectangle 28"/>
              <p:cNvSpPr>
                <a:spLocks noChangeArrowheads="1"/>
              </p:cNvSpPr>
              <p:nvPr userDrawn="1"/>
            </p:nvSpPr>
            <p:spPr bwMode="ltGray">
              <a:xfrm rot="5737625">
                <a:off x="270" y="3882"/>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73" name="Rectangle 29"/>
              <p:cNvSpPr>
                <a:spLocks noChangeArrowheads="1"/>
              </p:cNvSpPr>
              <p:nvPr userDrawn="1"/>
            </p:nvSpPr>
            <p:spPr bwMode="ltGray">
              <a:xfrm rot="4715477">
                <a:off x="516" y="3829"/>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74"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75"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76" name="Rectangle 32"/>
              <p:cNvSpPr>
                <a:spLocks noChangeArrowheads="1"/>
              </p:cNvSpPr>
              <p:nvPr userDrawn="1"/>
            </p:nvSpPr>
            <p:spPr bwMode="ltGray">
              <a:xfrm rot="5041352">
                <a:off x="426" y="3851"/>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77"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78"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79" name="Rectangle 35"/>
              <p:cNvSpPr>
                <a:spLocks noChangeArrowheads="1"/>
              </p:cNvSpPr>
              <p:nvPr userDrawn="1"/>
            </p:nvSpPr>
            <p:spPr bwMode="ltGray">
              <a:xfrm rot="4104184">
                <a:off x="605" y="3791"/>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80"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81" name="Rectangle 37"/>
              <p:cNvSpPr>
                <a:spLocks noChangeArrowheads="1"/>
              </p:cNvSpPr>
              <p:nvPr userDrawn="1"/>
            </p:nvSpPr>
            <p:spPr bwMode="ltGray">
              <a:xfrm rot="3368036">
                <a:off x="799" y="3683"/>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82" name="Rectangle 38"/>
              <p:cNvSpPr>
                <a:spLocks noChangeArrowheads="1"/>
              </p:cNvSpPr>
              <p:nvPr userDrawn="1"/>
            </p:nvSpPr>
            <p:spPr bwMode="ltGray">
              <a:xfrm rot="3368036">
                <a:off x="772" y="3699"/>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83" name="Rectangle 39"/>
              <p:cNvSpPr>
                <a:spLocks noChangeArrowheads="1"/>
              </p:cNvSpPr>
              <p:nvPr userDrawn="1"/>
            </p:nvSpPr>
            <p:spPr bwMode="ltGray">
              <a:xfrm rot="3368036">
                <a:off x="745" y="3717"/>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84"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85"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86"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87"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88"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endParaRPr lang="en-US"/>
              </a:p>
            </p:txBody>
          </p:sp>
          <p:sp>
            <p:nvSpPr>
              <p:cNvPr id="57389"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90"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91"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92"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93"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endParaRPr lang="en-US"/>
              </a:p>
            </p:txBody>
          </p:sp>
          <p:sp>
            <p:nvSpPr>
              <p:cNvPr id="57394"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95"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96"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endParaRPr lang="en-US"/>
              </a:p>
            </p:txBody>
          </p:sp>
          <p:sp>
            <p:nvSpPr>
              <p:cNvPr id="57397"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endParaRPr lang="en-US"/>
              </a:p>
            </p:txBody>
          </p:sp>
          <p:sp>
            <p:nvSpPr>
              <p:cNvPr id="57398"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endParaRPr lang="en-US"/>
              </a:p>
            </p:txBody>
          </p:sp>
          <p:sp>
            <p:nvSpPr>
              <p:cNvPr id="57399"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00"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01"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02"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03"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04"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05"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06"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07"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08"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09"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0"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1"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2"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3"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4"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5"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6"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7"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8"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19"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20"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21"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22"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23"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24"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25"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en-US"/>
              </a:p>
            </p:txBody>
          </p:sp>
          <p:sp>
            <p:nvSpPr>
              <p:cNvPr id="57426"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endParaRPr lang="en-US"/>
              </a:p>
            </p:txBody>
          </p:sp>
          <p:sp>
            <p:nvSpPr>
              <p:cNvPr id="57427"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endParaRPr lang="en-US"/>
              </a:p>
            </p:txBody>
          </p:sp>
          <p:sp>
            <p:nvSpPr>
              <p:cNvPr id="57428" name="Rectangle 84"/>
              <p:cNvSpPr>
                <a:spLocks noChangeArrowheads="1"/>
              </p:cNvSpPr>
              <p:nvPr userDrawn="1"/>
            </p:nvSpPr>
            <p:spPr bwMode="ltGray">
              <a:xfrm rot="-2957028">
                <a:off x="907" y="2473"/>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29"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30"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31"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endParaRPr lang="en-US"/>
              </a:p>
            </p:txBody>
          </p:sp>
          <p:sp>
            <p:nvSpPr>
              <p:cNvPr id="57432"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33"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34" name="Rectangle 90"/>
              <p:cNvSpPr>
                <a:spLocks noChangeArrowheads="1"/>
              </p:cNvSpPr>
              <p:nvPr userDrawn="1"/>
            </p:nvSpPr>
            <p:spPr bwMode="ltGray">
              <a:xfrm rot="-3514633">
                <a:off x="837" y="2441"/>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35" name="Rectangle 91"/>
              <p:cNvSpPr>
                <a:spLocks noChangeArrowheads="1"/>
              </p:cNvSpPr>
              <p:nvPr userDrawn="1"/>
            </p:nvSpPr>
            <p:spPr bwMode="ltGray">
              <a:xfrm rot="-3220799">
                <a:off x="862" y="2453"/>
                <a:ext cx="81" cy="12"/>
              </a:xfrm>
              <a:prstGeom prst="rect">
                <a:avLst/>
              </a:prstGeom>
              <a:solidFill>
                <a:schemeClr val="bg2"/>
              </a:solidFill>
              <a:ln w="9525">
                <a:noFill/>
                <a:miter lim="800000"/>
                <a:headEnd/>
                <a:tailEnd/>
              </a:ln>
              <a:effectLst/>
            </p:spPr>
            <p:txBody>
              <a:bodyPr wrap="none" anchor="ctr"/>
              <a:lstStyle/>
              <a:p>
                <a:endParaRPr lang="en-US"/>
              </a:p>
            </p:txBody>
          </p:sp>
          <p:sp>
            <p:nvSpPr>
              <p:cNvPr id="57436"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37"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38" name="Rectangle 94"/>
              <p:cNvSpPr>
                <a:spLocks noChangeArrowheads="1"/>
              </p:cNvSpPr>
              <p:nvPr userDrawn="1"/>
            </p:nvSpPr>
            <p:spPr bwMode="ltGray">
              <a:xfrm rot="-4250359">
                <a:off x="707" y="2407"/>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39" name="Rectangle 95"/>
              <p:cNvSpPr>
                <a:spLocks noChangeArrowheads="1"/>
              </p:cNvSpPr>
              <p:nvPr userDrawn="1"/>
            </p:nvSpPr>
            <p:spPr bwMode="ltGray">
              <a:xfrm rot="-3989246">
                <a:off x="737" y="2411"/>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40" name="Rectangle 96"/>
              <p:cNvSpPr>
                <a:spLocks noChangeArrowheads="1"/>
              </p:cNvSpPr>
              <p:nvPr userDrawn="1"/>
            </p:nvSpPr>
            <p:spPr bwMode="ltGray">
              <a:xfrm rot="-4862215">
                <a:off x="503" y="2395"/>
                <a:ext cx="69" cy="12"/>
              </a:xfrm>
              <a:prstGeom prst="rect">
                <a:avLst/>
              </a:prstGeom>
              <a:solidFill>
                <a:schemeClr val="bg2"/>
              </a:solidFill>
              <a:ln w="9525">
                <a:noFill/>
                <a:miter lim="800000"/>
                <a:headEnd/>
                <a:tailEnd/>
              </a:ln>
              <a:effectLst/>
            </p:spPr>
            <p:txBody>
              <a:bodyPr wrap="none" anchor="ctr"/>
              <a:lstStyle/>
              <a:p>
                <a:endParaRPr lang="en-US"/>
              </a:p>
            </p:txBody>
          </p:sp>
          <p:sp>
            <p:nvSpPr>
              <p:cNvPr id="57441" name="Rectangle 97"/>
              <p:cNvSpPr>
                <a:spLocks noChangeArrowheads="1"/>
              </p:cNvSpPr>
              <p:nvPr userDrawn="1"/>
            </p:nvSpPr>
            <p:spPr bwMode="ltGray">
              <a:xfrm rot="-4673370">
                <a:off x="533" y="2393"/>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42"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43" name="Rectangle 99"/>
              <p:cNvSpPr>
                <a:spLocks noChangeArrowheads="1"/>
              </p:cNvSpPr>
              <p:nvPr userDrawn="1"/>
            </p:nvSpPr>
            <p:spPr bwMode="ltGray">
              <a:xfrm rot="-4580623">
                <a:off x="594" y="2391"/>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44"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endParaRPr lang="en-US"/>
              </a:p>
            </p:txBody>
          </p:sp>
          <p:sp>
            <p:nvSpPr>
              <p:cNvPr id="57445" name="Rectangle 101"/>
              <p:cNvSpPr>
                <a:spLocks noChangeArrowheads="1"/>
              </p:cNvSpPr>
              <p:nvPr userDrawn="1"/>
            </p:nvSpPr>
            <p:spPr bwMode="ltGray">
              <a:xfrm rot="-5360484">
                <a:off x="385" y="2409"/>
                <a:ext cx="69" cy="12"/>
              </a:xfrm>
              <a:prstGeom prst="rect">
                <a:avLst/>
              </a:prstGeom>
              <a:solidFill>
                <a:schemeClr val="bg2"/>
              </a:solidFill>
              <a:ln w="9525">
                <a:noFill/>
                <a:miter lim="800000"/>
                <a:headEnd/>
                <a:tailEnd/>
              </a:ln>
              <a:effectLst/>
            </p:spPr>
            <p:txBody>
              <a:bodyPr wrap="none" anchor="ctr"/>
              <a:lstStyle/>
              <a:p>
                <a:endParaRPr lang="en-US"/>
              </a:p>
            </p:txBody>
          </p:sp>
          <p:sp>
            <p:nvSpPr>
              <p:cNvPr id="57446" name="Rectangle 102"/>
              <p:cNvSpPr>
                <a:spLocks noChangeArrowheads="1"/>
              </p:cNvSpPr>
              <p:nvPr userDrawn="1"/>
            </p:nvSpPr>
            <p:spPr bwMode="ltGray">
              <a:xfrm rot="-5288939">
                <a:off x="418" y="2405"/>
                <a:ext cx="69" cy="12"/>
              </a:xfrm>
              <a:prstGeom prst="rect">
                <a:avLst/>
              </a:prstGeom>
              <a:solidFill>
                <a:schemeClr val="bg2"/>
              </a:solidFill>
              <a:ln w="9525">
                <a:noFill/>
                <a:miter lim="800000"/>
                <a:headEnd/>
                <a:tailEnd/>
              </a:ln>
              <a:effectLst/>
            </p:spPr>
            <p:txBody>
              <a:bodyPr wrap="none" anchor="ctr"/>
              <a:lstStyle/>
              <a:p>
                <a:endParaRPr lang="en-US"/>
              </a:p>
            </p:txBody>
          </p:sp>
          <p:sp>
            <p:nvSpPr>
              <p:cNvPr id="57447"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endParaRPr lang="en-US"/>
              </a:p>
            </p:txBody>
          </p:sp>
          <p:sp>
            <p:nvSpPr>
              <p:cNvPr id="57448"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endParaRPr lang="en-US"/>
              </a:p>
            </p:txBody>
          </p:sp>
          <p:sp>
            <p:nvSpPr>
              <p:cNvPr id="57449"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endParaRPr lang="en-US"/>
              </a:p>
            </p:txBody>
          </p:sp>
          <p:sp>
            <p:nvSpPr>
              <p:cNvPr id="57450"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endParaRPr lang="en-US"/>
              </a:p>
            </p:txBody>
          </p:sp>
          <p:sp>
            <p:nvSpPr>
              <p:cNvPr id="57451" name="Rectangle 107"/>
              <p:cNvSpPr>
                <a:spLocks noChangeArrowheads="1"/>
              </p:cNvSpPr>
              <p:nvPr userDrawn="1"/>
            </p:nvSpPr>
            <p:spPr bwMode="ltGray">
              <a:xfrm rot="-5919570">
                <a:off x="292" y="2427"/>
                <a:ext cx="69" cy="12"/>
              </a:xfrm>
              <a:prstGeom prst="rect">
                <a:avLst/>
              </a:prstGeom>
              <a:solidFill>
                <a:schemeClr val="bg2"/>
              </a:solidFill>
              <a:ln w="9525">
                <a:noFill/>
                <a:miter lim="800000"/>
                <a:headEnd/>
                <a:tailEnd/>
              </a:ln>
              <a:effectLst/>
            </p:spPr>
            <p:txBody>
              <a:bodyPr wrap="none" anchor="ctr"/>
              <a:lstStyle/>
              <a:p>
                <a:endParaRPr lang="en-US"/>
              </a:p>
            </p:txBody>
          </p:sp>
          <p:sp>
            <p:nvSpPr>
              <p:cNvPr id="57452" name="Rectangle 108"/>
              <p:cNvSpPr>
                <a:spLocks noChangeArrowheads="1"/>
              </p:cNvSpPr>
              <p:nvPr userDrawn="1"/>
            </p:nvSpPr>
            <p:spPr bwMode="ltGray">
              <a:xfrm rot="-7376291">
                <a:off x="5" y="2549"/>
                <a:ext cx="63" cy="12"/>
              </a:xfrm>
              <a:prstGeom prst="rect">
                <a:avLst/>
              </a:prstGeom>
              <a:solidFill>
                <a:schemeClr val="bg2"/>
              </a:solidFill>
              <a:ln w="9525">
                <a:noFill/>
                <a:miter lim="800000"/>
                <a:headEnd/>
                <a:tailEnd/>
              </a:ln>
              <a:effectLst/>
            </p:spPr>
            <p:txBody>
              <a:bodyPr wrap="none" anchor="ctr"/>
              <a:lstStyle/>
              <a:p>
                <a:endParaRPr lang="en-US"/>
              </a:p>
            </p:txBody>
          </p:sp>
          <p:sp>
            <p:nvSpPr>
              <p:cNvPr id="57453" name="Rectangle 109"/>
              <p:cNvSpPr>
                <a:spLocks noChangeArrowheads="1"/>
              </p:cNvSpPr>
              <p:nvPr userDrawn="1"/>
            </p:nvSpPr>
            <p:spPr bwMode="ltGray">
              <a:xfrm rot="-7168347">
                <a:off x="64" y="2517"/>
                <a:ext cx="63" cy="12"/>
              </a:xfrm>
              <a:prstGeom prst="rect">
                <a:avLst/>
              </a:prstGeom>
              <a:solidFill>
                <a:schemeClr val="bg2"/>
              </a:solidFill>
              <a:ln w="9525">
                <a:noFill/>
                <a:miter lim="800000"/>
                <a:headEnd/>
                <a:tailEnd/>
              </a:ln>
              <a:effectLst/>
            </p:spPr>
            <p:txBody>
              <a:bodyPr wrap="none" anchor="ctr"/>
              <a:lstStyle/>
              <a:p>
                <a:endParaRPr lang="en-US"/>
              </a:p>
            </p:txBody>
          </p:sp>
          <p:sp>
            <p:nvSpPr>
              <p:cNvPr id="57454"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endParaRPr lang="en-US"/>
              </a:p>
            </p:txBody>
          </p:sp>
          <p:sp>
            <p:nvSpPr>
              <p:cNvPr id="57455"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endParaRPr lang="en-US"/>
              </a:p>
            </p:txBody>
          </p:sp>
          <p:sp>
            <p:nvSpPr>
              <p:cNvPr id="57456"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endParaRPr lang="en-US"/>
              </a:p>
            </p:txBody>
          </p:sp>
          <p:sp>
            <p:nvSpPr>
              <p:cNvPr id="57457"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endParaRPr lang="en-US"/>
              </a:p>
            </p:txBody>
          </p:sp>
          <p:sp>
            <p:nvSpPr>
              <p:cNvPr id="57458"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endParaRPr lang="en-US"/>
              </a:p>
            </p:txBody>
          </p:sp>
          <p:sp>
            <p:nvSpPr>
              <p:cNvPr id="57459"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endParaRPr lang="en-US"/>
              </a:p>
            </p:txBody>
          </p:sp>
          <p:sp>
            <p:nvSpPr>
              <p:cNvPr id="57460"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endParaRPr lang="en-US"/>
              </a:p>
            </p:txBody>
          </p:sp>
          <p:sp>
            <p:nvSpPr>
              <p:cNvPr id="57461"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endParaRPr lang="en-US"/>
              </a:p>
            </p:txBody>
          </p:sp>
          <p:sp>
            <p:nvSpPr>
              <p:cNvPr id="57462"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endParaRPr lang="en-US"/>
              </a:p>
            </p:txBody>
          </p:sp>
          <p:sp>
            <p:nvSpPr>
              <p:cNvPr id="57463"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endParaRPr lang="en-US"/>
              </a:p>
            </p:txBody>
          </p:sp>
          <p:sp>
            <p:nvSpPr>
              <p:cNvPr id="57464"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endParaRPr lang="en-US"/>
              </a:p>
            </p:txBody>
          </p:sp>
          <p:sp>
            <p:nvSpPr>
              <p:cNvPr id="57465"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endParaRPr lang="en-US"/>
              </a:p>
            </p:txBody>
          </p:sp>
          <p:sp>
            <p:nvSpPr>
              <p:cNvPr id="57466"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endParaRPr lang="en-US"/>
              </a:p>
            </p:txBody>
          </p:sp>
          <p:sp>
            <p:nvSpPr>
              <p:cNvPr id="57467"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endParaRPr lang="en-US"/>
              </a:p>
            </p:txBody>
          </p:sp>
          <p:sp>
            <p:nvSpPr>
              <p:cNvPr id="57468"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endParaRPr lang="en-US"/>
              </a:p>
            </p:txBody>
          </p:sp>
          <p:sp>
            <p:nvSpPr>
              <p:cNvPr id="57469"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endParaRPr lang="en-US"/>
              </a:p>
            </p:txBody>
          </p:sp>
          <p:sp>
            <p:nvSpPr>
              <p:cNvPr id="57470"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endParaRPr lang="en-US"/>
              </a:p>
            </p:txBody>
          </p:sp>
          <p:sp>
            <p:nvSpPr>
              <p:cNvPr id="57471"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endParaRPr lang="en-US"/>
              </a:p>
            </p:txBody>
          </p:sp>
          <p:sp>
            <p:nvSpPr>
              <p:cNvPr id="57472"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endParaRPr lang="en-US"/>
              </a:p>
            </p:txBody>
          </p:sp>
          <p:sp>
            <p:nvSpPr>
              <p:cNvPr id="57473"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57474"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endParaRPr lang="en-US"/>
              </a:p>
            </p:txBody>
          </p:sp>
          <p:sp>
            <p:nvSpPr>
              <p:cNvPr id="57475"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endParaRPr lang="en-US"/>
              </a:p>
            </p:txBody>
          </p:sp>
          <p:sp>
            <p:nvSpPr>
              <p:cNvPr id="57476"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endParaRPr lang="en-US"/>
              </a:p>
            </p:txBody>
          </p:sp>
          <p:sp>
            <p:nvSpPr>
              <p:cNvPr id="57477"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endParaRPr lang="en-US"/>
              </a:p>
            </p:txBody>
          </p:sp>
          <p:sp>
            <p:nvSpPr>
              <p:cNvPr id="57478"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57479"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endParaRPr lang="en-US"/>
              </a:p>
            </p:txBody>
          </p:sp>
          <p:sp>
            <p:nvSpPr>
              <p:cNvPr id="57480"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endParaRPr lang="en-US"/>
              </a:p>
            </p:txBody>
          </p:sp>
          <p:sp>
            <p:nvSpPr>
              <p:cNvPr id="57481"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endParaRPr lang="en-US"/>
              </a:p>
            </p:txBody>
          </p:sp>
          <p:sp>
            <p:nvSpPr>
              <p:cNvPr id="57482"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en-US"/>
              </a:p>
            </p:txBody>
          </p:sp>
          <p:sp>
            <p:nvSpPr>
              <p:cNvPr id="57483"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en-US"/>
              </a:p>
            </p:txBody>
          </p:sp>
          <p:sp>
            <p:nvSpPr>
              <p:cNvPr id="57484"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en-US"/>
              </a:p>
            </p:txBody>
          </p:sp>
          <p:sp>
            <p:nvSpPr>
              <p:cNvPr id="57485"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en-US"/>
              </a:p>
            </p:txBody>
          </p:sp>
          <p:sp>
            <p:nvSpPr>
              <p:cNvPr id="57486"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en-US"/>
              </a:p>
            </p:txBody>
          </p:sp>
          <p:sp>
            <p:nvSpPr>
              <p:cNvPr id="57487"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en-US"/>
              </a:p>
            </p:txBody>
          </p:sp>
          <p:sp>
            <p:nvSpPr>
              <p:cNvPr id="57488"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endParaRPr lang="en-US"/>
              </a:p>
            </p:txBody>
          </p:sp>
          <p:sp>
            <p:nvSpPr>
              <p:cNvPr id="57489"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endParaRPr lang="en-US"/>
              </a:p>
            </p:txBody>
          </p:sp>
          <p:sp>
            <p:nvSpPr>
              <p:cNvPr id="57490"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endParaRPr lang="en-US"/>
              </a:p>
            </p:txBody>
          </p:sp>
          <p:sp>
            <p:nvSpPr>
              <p:cNvPr id="57491"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endParaRPr lang="en-US"/>
              </a:p>
            </p:txBody>
          </p:sp>
          <p:sp>
            <p:nvSpPr>
              <p:cNvPr id="57492"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endParaRPr lang="en-US"/>
              </a:p>
            </p:txBody>
          </p:sp>
          <p:sp>
            <p:nvSpPr>
              <p:cNvPr id="57493"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57494"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57495"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endParaRPr lang="en-US"/>
              </a:p>
            </p:txBody>
          </p:sp>
          <p:sp>
            <p:nvSpPr>
              <p:cNvPr id="57496"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endParaRPr lang="en-US"/>
              </a:p>
            </p:txBody>
          </p:sp>
        </p:grpSp>
      </p:grpSp>
      <p:sp>
        <p:nvSpPr>
          <p:cNvPr id="57497"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7499" name="Rectangle 155"/>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endParaRPr lang="en-US"/>
          </a:p>
        </p:txBody>
      </p:sp>
      <p:sp>
        <p:nvSpPr>
          <p:cNvPr id="57500" name="Rectangle 15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endParaRPr lang="en-US"/>
          </a:p>
        </p:txBody>
      </p:sp>
      <p:sp>
        <p:nvSpPr>
          <p:cNvPr id="57501" name="Rectangle 157"/>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6682DE58-763B-43CF-AFFE-A33EBC3D26FE}" type="slidenum">
              <a:rPr lang="en-US"/>
              <a:pPr/>
              <a:t>‹#›</a:t>
            </a:fld>
            <a:endParaRPr lang="en-US"/>
          </a:p>
        </p:txBody>
      </p:sp>
      <p:sp>
        <p:nvSpPr>
          <p:cNvPr id="57504" name="Rectangle 160"/>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1" fontAlgn="base" hangingPunct="1">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smtClean="0"/>
              <a:t>Looking back, peering ahead</a:t>
            </a:r>
            <a:endParaRPr lang="en-US" dirty="0"/>
          </a:p>
        </p:txBody>
      </p:sp>
      <p:sp>
        <p:nvSpPr>
          <p:cNvPr id="4" name="Subtitle 3"/>
          <p:cNvSpPr>
            <a:spLocks noGrp="1"/>
          </p:cNvSpPr>
          <p:nvPr>
            <p:ph type="subTitle" sz="quarter" idx="1"/>
          </p:nvPr>
        </p:nvSpPr>
        <p:spPr/>
        <p:txBody>
          <a:bodyPr/>
          <a:lstStyle/>
          <a:p>
            <a:r>
              <a:rPr lang="en-US" dirty="0" smtClean="0"/>
              <a:t>Ramakrishna Kotla	</a:t>
            </a:r>
          </a:p>
          <a:p>
            <a:r>
              <a:rPr lang="en-US" dirty="0" smtClean="0"/>
              <a:t>Microsoft Research, Silicon Valley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did I go?</a:t>
            </a:r>
            <a:endParaRPr lang="en-US" dirty="0"/>
          </a:p>
        </p:txBody>
      </p:sp>
      <p:pic>
        <p:nvPicPr>
          <p:cNvPr id="4" name="Picture 2" descr="\\msr-svc\files\users\sshang\public\SVCImageBank\MICROSOFT FINALS 11_28_07#A61F\BUILDING EXTERIOR\QA0M3094.JPG"/>
          <p:cNvPicPr>
            <a:picLocks noGrp="1" noChangeAspect="1" noChangeArrowheads="1"/>
          </p:cNvPicPr>
          <p:nvPr>
            <p:ph idx="1"/>
          </p:nvPr>
        </p:nvPicPr>
        <p:blipFill>
          <a:blip r:embed="rId2" cstate="print"/>
          <a:srcRect/>
          <a:stretch>
            <a:fillRect/>
          </a:stretch>
        </p:blipFill>
        <p:spPr bwMode="auto">
          <a:xfrm>
            <a:off x="1066800" y="1371600"/>
            <a:ext cx="7010400" cy="46736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did I choose MSR-SVC?</a:t>
            </a:r>
            <a:endParaRPr lang="en-US" dirty="0"/>
          </a:p>
        </p:txBody>
      </p:sp>
      <p:sp>
        <p:nvSpPr>
          <p:cNvPr id="3" name="Content Placeholder 2"/>
          <p:cNvSpPr>
            <a:spLocks noGrp="1"/>
          </p:cNvSpPr>
          <p:nvPr>
            <p:ph idx="1"/>
          </p:nvPr>
        </p:nvSpPr>
        <p:spPr>
          <a:xfrm>
            <a:off x="301625" y="1600200"/>
            <a:ext cx="8540750" cy="4953000"/>
          </a:xfrm>
        </p:spPr>
        <p:txBody>
          <a:bodyPr/>
          <a:lstStyle/>
          <a:p>
            <a:r>
              <a:rPr lang="en-US" dirty="0" smtClean="0"/>
              <a:t>Focus: Advance state of the art in distributed computing</a:t>
            </a:r>
          </a:p>
          <a:p>
            <a:pPr lvl="1"/>
            <a:r>
              <a:rPr lang="en-US" dirty="0" smtClean="0"/>
              <a:t>Take interesting ideas to products</a:t>
            </a:r>
          </a:p>
          <a:p>
            <a:pPr lvl="1">
              <a:buNone/>
            </a:pPr>
            <a:endParaRPr lang="en-US" dirty="0" smtClean="0"/>
          </a:p>
          <a:p>
            <a:r>
              <a:rPr lang="en-US" dirty="0" smtClean="0"/>
              <a:t>Philosophy: Collaborations over coffee </a:t>
            </a:r>
          </a:p>
          <a:p>
            <a:endParaRPr lang="en-US" dirty="0" smtClean="0"/>
          </a:p>
          <a:p>
            <a:r>
              <a:rPr lang="en-US" dirty="0" smtClean="0"/>
              <a:t>Run like an academic department</a:t>
            </a:r>
          </a:p>
          <a:p>
            <a:pPr lvl="1"/>
            <a:r>
              <a:rPr lang="en-US" dirty="0" smtClean="0"/>
              <a:t>Approximately similar size</a:t>
            </a:r>
          </a:p>
          <a:p>
            <a:pPr lvl="1"/>
            <a:r>
              <a:rPr lang="en-US" dirty="0" smtClean="0"/>
              <a:t>Flat in structure</a:t>
            </a:r>
          </a:p>
          <a:p>
            <a:pPr lvl="1">
              <a:buNone/>
            </a:pPr>
            <a:endParaRPr lang="en-US" dirty="0" smtClean="0"/>
          </a:p>
          <a:p>
            <a:pPr lvl="1"/>
            <a:endParaRPr lang="en-US" dirty="0" smtClean="0"/>
          </a:p>
          <a:p>
            <a:pPr>
              <a:buNone/>
            </a:pPr>
            <a:endParaRPr lang="en-US" dirty="0" smtClean="0"/>
          </a:p>
          <a:p>
            <a:pPr lvl="1">
              <a:buNone/>
            </a:pPr>
            <a:endParaRPr lang="en-US" dirty="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did I choose MSR-SVC ?</a:t>
            </a:r>
            <a:endParaRPr lang="en-US" dirty="0"/>
          </a:p>
        </p:txBody>
      </p:sp>
      <p:sp>
        <p:nvSpPr>
          <p:cNvPr id="4" name="Content Placeholder 3"/>
          <p:cNvSpPr>
            <a:spLocks noGrp="1"/>
          </p:cNvSpPr>
          <p:nvPr>
            <p:ph idx="1"/>
          </p:nvPr>
        </p:nvSpPr>
        <p:spPr/>
        <p:txBody>
          <a:bodyPr/>
          <a:lstStyle/>
          <a:p>
            <a:r>
              <a:rPr lang="en-US" dirty="0" smtClean="0"/>
              <a:t>Of course, talented colleagues</a:t>
            </a:r>
          </a:p>
          <a:p>
            <a:pPr lvl="1"/>
            <a:r>
              <a:rPr lang="en-US" dirty="0" smtClean="0"/>
              <a:t>Opportunity to work with smart interns</a:t>
            </a:r>
          </a:p>
          <a:p>
            <a:pPr lvl="1"/>
            <a:endParaRPr lang="en-US" dirty="0" smtClean="0"/>
          </a:p>
          <a:p>
            <a:r>
              <a:rPr lang="en-US" dirty="0" smtClean="0"/>
              <a:t>Matches top schools</a:t>
            </a:r>
          </a:p>
          <a:p>
            <a:pPr lvl="1"/>
            <a:r>
              <a:rPr lang="en-US" dirty="0" smtClean="0"/>
              <a:t>Top award </a:t>
            </a:r>
            <a:r>
              <a:rPr lang="en-US" dirty="0" smtClean="0"/>
              <a:t>recipients </a:t>
            </a:r>
            <a:r>
              <a:rPr lang="en-US" dirty="0" smtClean="0"/>
              <a:t>in the field</a:t>
            </a:r>
          </a:p>
          <a:p>
            <a:pPr lvl="1"/>
            <a:r>
              <a:rPr lang="en-US" dirty="0" smtClean="0"/>
              <a:t>Best paper awards in top conferences</a:t>
            </a:r>
          </a:p>
          <a:p>
            <a:pPr lvl="1"/>
            <a:r>
              <a:rPr lang="en-US" dirty="0" smtClean="0"/>
              <a:t>Publications (systems): 2 (out of 26) papers at OSDI’08, 4 (out of 32) papers at NSDI’09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40750" cy="1143000"/>
          </a:xfrm>
        </p:spPr>
        <p:txBody>
          <a:bodyPr/>
          <a:lstStyle/>
          <a:p>
            <a:r>
              <a:rPr lang="en-US" dirty="0" smtClean="0"/>
              <a:t>What do I do now?</a:t>
            </a:r>
            <a:endParaRPr lang="en-US" dirty="0"/>
          </a:p>
        </p:txBody>
      </p:sp>
      <p:sp>
        <p:nvSpPr>
          <p:cNvPr id="3" name="Content Placeholder 2"/>
          <p:cNvSpPr>
            <a:spLocks noGrp="1"/>
          </p:cNvSpPr>
          <p:nvPr>
            <p:ph idx="1"/>
          </p:nvPr>
        </p:nvSpPr>
        <p:spPr>
          <a:xfrm>
            <a:off x="304800" y="1447800"/>
            <a:ext cx="8540750" cy="4800600"/>
          </a:xfrm>
        </p:spPr>
        <p:txBody>
          <a:bodyPr/>
          <a:lstStyle/>
          <a:p>
            <a:r>
              <a:rPr lang="en-US" dirty="0" smtClean="0"/>
              <a:t>Nothing much different</a:t>
            </a:r>
          </a:p>
          <a:p>
            <a:pPr lvl="1"/>
            <a:r>
              <a:rPr lang="en-US" dirty="0" smtClean="0"/>
              <a:t>Work on problems, build systems, write papers</a:t>
            </a:r>
          </a:p>
          <a:p>
            <a:pPr lvl="1">
              <a:buNone/>
            </a:pPr>
            <a:endParaRPr lang="en-US" dirty="0" smtClean="0"/>
          </a:p>
          <a:p>
            <a:r>
              <a:rPr lang="en-US" dirty="0" smtClean="0"/>
              <a:t>Interact with product groups </a:t>
            </a:r>
          </a:p>
          <a:p>
            <a:pPr lvl="1"/>
            <a:r>
              <a:rPr lang="en-US" dirty="0" smtClean="0"/>
              <a:t>Understand their problems</a:t>
            </a:r>
          </a:p>
          <a:p>
            <a:pPr lvl="1"/>
            <a:r>
              <a:rPr lang="en-US" dirty="0" smtClean="0"/>
              <a:t>Transfer ideas when possible</a:t>
            </a:r>
          </a:p>
          <a:p>
            <a:pPr lvl="1"/>
            <a:endParaRPr lang="en-US" dirty="0"/>
          </a:p>
          <a:p>
            <a:r>
              <a:rPr lang="en-US" dirty="0" smtClean="0"/>
              <a:t>Academic service</a:t>
            </a:r>
          </a:p>
          <a:p>
            <a:pPr lvl="1"/>
            <a:r>
              <a:rPr lang="en-US" dirty="0" smtClean="0"/>
              <a:t>Review papers, give talks, </a:t>
            </a:r>
            <a:r>
              <a:rPr lang="en-US" dirty="0" smtClean="0"/>
              <a:t>serve </a:t>
            </a:r>
            <a:r>
              <a:rPr lang="en-US" dirty="0" smtClean="0"/>
              <a:t>on </a:t>
            </a:r>
            <a:r>
              <a:rPr lang="en-US" dirty="0" smtClean="0"/>
              <a:t>PCs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Conclusion</a:t>
            </a:r>
            <a:endParaRPr lang="en-US" dirty="0"/>
          </a:p>
        </p:txBody>
      </p:sp>
      <p:sp>
        <p:nvSpPr>
          <p:cNvPr id="5" name="Content Placeholder 4"/>
          <p:cNvSpPr>
            <a:spLocks noGrp="1"/>
          </p:cNvSpPr>
          <p:nvPr>
            <p:ph idx="1"/>
          </p:nvPr>
        </p:nvSpPr>
        <p:spPr/>
        <p:txBody>
          <a:bodyPr/>
          <a:lstStyle/>
          <a:p>
            <a:r>
              <a:rPr lang="en-US" dirty="0"/>
              <a:t> </a:t>
            </a:r>
            <a:r>
              <a:rPr lang="en-US" dirty="0" smtClean="0"/>
              <a:t>Successful PhD: Tenacity</a:t>
            </a:r>
          </a:p>
          <a:p>
            <a:pPr lvl="1"/>
            <a:r>
              <a:rPr lang="en-US" dirty="0" smtClean="0"/>
              <a:t>Think, work hard, wait </a:t>
            </a:r>
          </a:p>
          <a:p>
            <a:pPr lvl="1"/>
            <a:r>
              <a:rPr lang="en-US" dirty="0"/>
              <a:t>“Many of life's failures are people who did not realize how close they were to success when they gave up."--Thomas A. </a:t>
            </a:r>
            <a:r>
              <a:rPr lang="en-US" dirty="0" smtClean="0"/>
              <a:t>Edison</a:t>
            </a:r>
          </a:p>
          <a:p>
            <a:pPr lvl="1">
              <a:buNone/>
            </a:pPr>
            <a:endParaRPr lang="en-US" dirty="0" smtClean="0"/>
          </a:p>
          <a:p>
            <a:r>
              <a:rPr lang="en-US" dirty="0" smtClean="0"/>
              <a:t>Successful job search</a:t>
            </a:r>
          </a:p>
          <a:p>
            <a:pPr lvl="1"/>
            <a:r>
              <a:rPr lang="en-US" dirty="0"/>
              <a:t>G</a:t>
            </a:r>
            <a:r>
              <a:rPr lang="en-US" dirty="0" smtClean="0"/>
              <a:t>ood research, research style, communication skills</a:t>
            </a:r>
          </a:p>
          <a:p>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Acknowledgements</a:t>
            </a:r>
          </a:p>
          <a:p>
            <a:pPr lvl="1"/>
            <a:r>
              <a:rPr lang="en-US" dirty="0" smtClean="0"/>
              <a:t>Roy </a:t>
            </a:r>
            <a:r>
              <a:rPr lang="en-US" dirty="0"/>
              <a:t>L</a:t>
            </a:r>
            <a:r>
              <a:rPr lang="en-US" dirty="0" smtClean="0"/>
              <a:t>evin</a:t>
            </a:r>
          </a:p>
          <a:p>
            <a:pPr lvl="1"/>
            <a:r>
              <a:rPr lang="en-US" dirty="0" smtClean="0"/>
              <a:t>Doug Terry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2819400"/>
            <a:ext cx="7772400" cy="1362075"/>
          </a:xfrm>
        </p:spPr>
        <p:txBody>
          <a:bodyPr/>
          <a:lstStyle/>
          <a:p>
            <a:r>
              <a:rPr lang="en-US" dirty="0" smtClean="0"/>
              <a:t>  BACKUP SLIDES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9E4B0631-28DC-4759-BD79-E744741FF878}" type="slidenum">
              <a:rPr lang="en-US" smtClean="0"/>
              <a:pPr/>
              <a:t>17</a:t>
            </a:fld>
            <a:endParaRPr lang="en-US" smtClean="0"/>
          </a:p>
        </p:txBody>
      </p:sp>
      <p:sp>
        <p:nvSpPr>
          <p:cNvPr id="6147" name="Rectangle 2"/>
          <p:cNvSpPr>
            <a:spLocks noGrp="1" noChangeArrowheads="1"/>
          </p:cNvSpPr>
          <p:nvPr>
            <p:ph type="title"/>
          </p:nvPr>
        </p:nvSpPr>
        <p:spPr>
          <a:xfrm>
            <a:off x="228600" y="152400"/>
            <a:ext cx="8540750" cy="1143000"/>
          </a:xfrm>
        </p:spPr>
        <p:txBody>
          <a:bodyPr/>
          <a:lstStyle/>
          <a:p>
            <a:pPr eaLnBrk="1" hangingPunct="1"/>
            <a:r>
              <a:rPr lang="en-US" dirty="0" smtClean="0"/>
              <a:t>What do research labs seek?</a:t>
            </a:r>
          </a:p>
        </p:txBody>
      </p:sp>
      <p:sp>
        <p:nvSpPr>
          <p:cNvPr id="7171" name="Rectangle 3"/>
          <p:cNvSpPr>
            <a:spLocks noGrp="1" noChangeArrowheads="1"/>
          </p:cNvSpPr>
          <p:nvPr>
            <p:ph type="body" idx="1"/>
          </p:nvPr>
        </p:nvSpPr>
        <p:spPr>
          <a:xfrm>
            <a:off x="838200" y="1447800"/>
            <a:ext cx="8540750" cy="4498975"/>
          </a:xfrm>
        </p:spPr>
        <p:txBody>
          <a:bodyPr/>
          <a:lstStyle/>
          <a:p>
            <a:pPr eaLnBrk="1" hangingPunct="1">
              <a:lnSpc>
                <a:spcPct val="90000"/>
              </a:lnSpc>
              <a:buClr>
                <a:schemeClr val="hlink"/>
              </a:buClr>
              <a:buNone/>
            </a:pPr>
            <a:endParaRPr lang="en-US" sz="2400" dirty="0" smtClean="0"/>
          </a:p>
          <a:p>
            <a:pPr eaLnBrk="1" hangingPunct="1">
              <a:lnSpc>
                <a:spcPct val="90000"/>
              </a:lnSpc>
              <a:buClr>
                <a:schemeClr val="hlink"/>
              </a:buClr>
            </a:pPr>
            <a:r>
              <a:rPr lang="en-US" sz="2400" dirty="0" smtClean="0"/>
              <a:t>Creativity </a:t>
            </a:r>
          </a:p>
          <a:p>
            <a:pPr eaLnBrk="1" hangingPunct="1">
              <a:lnSpc>
                <a:spcPct val="90000"/>
              </a:lnSpc>
              <a:buClr>
                <a:schemeClr val="hlink"/>
              </a:buClr>
            </a:pPr>
            <a:r>
              <a:rPr lang="en-US" sz="2400" dirty="0" smtClean="0"/>
              <a:t>Curiosity </a:t>
            </a:r>
          </a:p>
          <a:p>
            <a:pPr eaLnBrk="1" hangingPunct="1">
              <a:lnSpc>
                <a:spcPct val="90000"/>
              </a:lnSpc>
            </a:pPr>
            <a:r>
              <a:rPr lang="en-US" sz="2400" dirty="0"/>
              <a:t>T</a:t>
            </a:r>
            <a:r>
              <a:rPr lang="en-US" sz="2400" dirty="0" smtClean="0"/>
              <a:t>echnical breadth</a:t>
            </a:r>
          </a:p>
          <a:p>
            <a:pPr eaLnBrk="1" hangingPunct="1">
              <a:lnSpc>
                <a:spcPct val="90000"/>
              </a:lnSpc>
              <a:buClr>
                <a:schemeClr val="hlink"/>
              </a:buClr>
            </a:pPr>
            <a:r>
              <a:rPr lang="en-US" sz="2400" dirty="0" smtClean="0"/>
              <a:t>Flexibility in area of work</a:t>
            </a:r>
          </a:p>
          <a:p>
            <a:pPr eaLnBrk="1" hangingPunct="1">
              <a:lnSpc>
                <a:spcPct val="90000"/>
              </a:lnSpc>
              <a:buClr>
                <a:schemeClr val="hlink"/>
              </a:buClr>
            </a:pPr>
            <a:r>
              <a:rPr lang="en-US" sz="2400" dirty="0" smtClean="0"/>
              <a:t>System building skills</a:t>
            </a:r>
          </a:p>
          <a:p>
            <a:pPr eaLnBrk="1" hangingPunct="1">
              <a:lnSpc>
                <a:spcPct val="90000"/>
              </a:lnSpc>
            </a:pPr>
            <a:r>
              <a:rPr lang="en-US" sz="2400" dirty="0" smtClean="0"/>
              <a:t>Passion</a:t>
            </a:r>
          </a:p>
          <a:p>
            <a:pPr eaLnBrk="1" hangingPunct="1">
              <a:lnSpc>
                <a:spcPct val="90000"/>
              </a:lnSpc>
              <a:buClr>
                <a:schemeClr val="hlink"/>
              </a:buClr>
            </a:pPr>
            <a:r>
              <a:rPr lang="en-US" sz="2400" dirty="0" smtClean="0"/>
              <a:t>Independence</a:t>
            </a:r>
          </a:p>
          <a:p>
            <a:pPr>
              <a:lnSpc>
                <a:spcPct val="90000"/>
              </a:lnSpc>
            </a:pPr>
            <a:r>
              <a:rPr lang="en-US" sz="2400" dirty="0" smtClean="0"/>
              <a:t>Perspective</a:t>
            </a:r>
          </a:p>
          <a:p>
            <a:pPr eaLnBrk="1" hangingPunct="1">
              <a:lnSpc>
                <a:spcPct val="90000"/>
              </a:lnSpc>
            </a:pPr>
            <a:r>
              <a:rPr lang="en-US" sz="2400" dirty="0" smtClean="0"/>
              <a:t>Clarity in communication</a:t>
            </a:r>
          </a:p>
          <a:p>
            <a:pPr eaLnBrk="1" hangingPunct="1">
              <a:lnSpc>
                <a:spcPct val="90000"/>
              </a:lnSpc>
              <a:buClr>
                <a:schemeClr val="hlink"/>
              </a:buClr>
            </a:pPr>
            <a:r>
              <a:rPr lang="en-US" sz="2400" dirty="0" smtClean="0"/>
              <a:t>Collaborative bent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6"/>
          <p:cNvSpPr>
            <a:spLocks noGrp="1"/>
          </p:cNvSpPr>
          <p:nvPr>
            <p:ph type="sldNum" sz="quarter" idx="12"/>
          </p:nvPr>
        </p:nvSpPr>
        <p:spPr>
          <a:noFill/>
        </p:spPr>
        <p:txBody>
          <a:bodyPr/>
          <a:lstStyle/>
          <a:p>
            <a:fld id="{569DB78B-F04B-4400-A40B-CCBB3723B1CA}" type="slidenum">
              <a:rPr lang="en-US" smtClean="0"/>
              <a:pPr/>
              <a:t>18</a:t>
            </a:fld>
            <a:endParaRPr lang="en-US" smtClean="0"/>
          </a:p>
        </p:txBody>
      </p:sp>
      <p:sp>
        <p:nvSpPr>
          <p:cNvPr id="4099" name="Rectangle 2"/>
          <p:cNvSpPr>
            <a:spLocks noGrp="1" noChangeArrowheads="1"/>
          </p:cNvSpPr>
          <p:nvPr>
            <p:ph type="title"/>
          </p:nvPr>
        </p:nvSpPr>
        <p:spPr/>
        <p:txBody>
          <a:bodyPr/>
          <a:lstStyle/>
          <a:p>
            <a:pPr eaLnBrk="1" hangingPunct="1"/>
            <a:r>
              <a:rPr lang="en-US" sz="4000" smtClean="0"/>
              <a:t>Corporate vs. Academic Research</a:t>
            </a:r>
          </a:p>
        </p:txBody>
      </p:sp>
      <p:sp>
        <p:nvSpPr>
          <p:cNvPr id="3076" name="Rectangle 4"/>
          <p:cNvSpPr>
            <a:spLocks noGrp="1" noChangeArrowheads="1"/>
          </p:cNvSpPr>
          <p:nvPr>
            <p:ph type="body" sz="half" idx="1"/>
          </p:nvPr>
        </p:nvSpPr>
        <p:spPr>
          <a:xfrm>
            <a:off x="609600" y="2017713"/>
            <a:ext cx="4114800" cy="4114800"/>
          </a:xfrm>
        </p:spPr>
        <p:txBody>
          <a:bodyPr/>
          <a:lstStyle/>
          <a:p>
            <a:pPr eaLnBrk="1" hangingPunct="1">
              <a:lnSpc>
                <a:spcPct val="80000"/>
              </a:lnSpc>
              <a:spcBef>
                <a:spcPct val="25000"/>
              </a:spcBef>
            </a:pPr>
            <a:r>
              <a:rPr lang="en-US" sz="1800" smtClean="0"/>
              <a:t>Funding may depend on relevance to business</a:t>
            </a:r>
          </a:p>
          <a:p>
            <a:pPr eaLnBrk="1" hangingPunct="1">
              <a:lnSpc>
                <a:spcPct val="80000"/>
              </a:lnSpc>
              <a:spcBef>
                <a:spcPct val="25000"/>
              </a:spcBef>
            </a:pPr>
            <a:r>
              <a:rPr lang="en-US" sz="1800" smtClean="0"/>
              <a:t>Patents generally encouraged</a:t>
            </a:r>
          </a:p>
          <a:p>
            <a:pPr eaLnBrk="1" hangingPunct="1">
              <a:lnSpc>
                <a:spcPct val="80000"/>
              </a:lnSpc>
              <a:spcBef>
                <a:spcPct val="25000"/>
              </a:spcBef>
            </a:pPr>
            <a:r>
              <a:rPr lang="en-US" sz="1800" smtClean="0"/>
              <a:t>Publication is of varying importance</a:t>
            </a:r>
          </a:p>
          <a:p>
            <a:pPr eaLnBrk="1" hangingPunct="1">
              <a:lnSpc>
                <a:spcPct val="80000"/>
              </a:lnSpc>
              <a:spcBef>
                <a:spcPct val="25000"/>
              </a:spcBef>
            </a:pPr>
            <a:r>
              <a:rPr lang="en-US" sz="1800" smtClean="0"/>
              <a:t>Non-personnel resources are usually available as needed</a:t>
            </a:r>
          </a:p>
          <a:p>
            <a:pPr eaLnBrk="1" hangingPunct="1">
              <a:lnSpc>
                <a:spcPct val="80000"/>
              </a:lnSpc>
              <a:spcBef>
                <a:spcPct val="25000"/>
              </a:spcBef>
            </a:pPr>
            <a:r>
              <a:rPr lang="en-US" sz="1800" smtClean="0"/>
              <a:t>External collaborations affected by corporate IP strategy</a:t>
            </a:r>
          </a:p>
          <a:p>
            <a:pPr eaLnBrk="1" hangingPunct="1">
              <a:lnSpc>
                <a:spcPct val="80000"/>
              </a:lnSpc>
              <a:spcBef>
                <a:spcPct val="25000"/>
              </a:spcBef>
            </a:pPr>
            <a:r>
              <a:rPr lang="en-US" sz="1800" smtClean="0"/>
              <a:t>Typically no management responsibility initially</a:t>
            </a:r>
          </a:p>
          <a:p>
            <a:pPr eaLnBrk="1" hangingPunct="1">
              <a:lnSpc>
                <a:spcPct val="80000"/>
              </a:lnSpc>
              <a:spcBef>
                <a:spcPct val="25000"/>
              </a:spcBef>
            </a:pPr>
            <a:r>
              <a:rPr lang="en-US" sz="1800" smtClean="0"/>
              <a:t>Flat or hierarchical organization</a:t>
            </a:r>
          </a:p>
          <a:p>
            <a:pPr eaLnBrk="1" hangingPunct="1">
              <a:lnSpc>
                <a:spcPct val="80000"/>
              </a:lnSpc>
              <a:spcBef>
                <a:spcPct val="25000"/>
              </a:spcBef>
            </a:pPr>
            <a:r>
              <a:rPr lang="en-US" sz="1800" smtClean="0"/>
              <a:t>Teaching possible, but optional</a:t>
            </a:r>
          </a:p>
          <a:p>
            <a:pPr eaLnBrk="1" hangingPunct="1">
              <a:lnSpc>
                <a:spcPct val="80000"/>
              </a:lnSpc>
              <a:spcBef>
                <a:spcPct val="25000"/>
              </a:spcBef>
            </a:pPr>
            <a:r>
              <a:rPr lang="en-US" sz="1800" smtClean="0"/>
              <a:t>Consulting with product groups is part of the job</a:t>
            </a:r>
          </a:p>
          <a:p>
            <a:pPr eaLnBrk="1" hangingPunct="1">
              <a:lnSpc>
                <a:spcPct val="80000"/>
              </a:lnSpc>
              <a:spcBef>
                <a:spcPct val="25000"/>
              </a:spcBef>
            </a:pPr>
            <a:r>
              <a:rPr lang="en-US" sz="1800" smtClean="0"/>
              <a:t>Advancement based on impact (generally products)</a:t>
            </a:r>
          </a:p>
        </p:txBody>
      </p:sp>
      <p:sp>
        <p:nvSpPr>
          <p:cNvPr id="3077" name="Rectangle 5"/>
          <p:cNvSpPr>
            <a:spLocks noGrp="1" noChangeArrowheads="1"/>
          </p:cNvSpPr>
          <p:nvPr>
            <p:ph type="body" sz="half" idx="2"/>
          </p:nvPr>
        </p:nvSpPr>
        <p:spPr>
          <a:xfrm>
            <a:off x="5140325" y="2017713"/>
            <a:ext cx="3814763" cy="4114800"/>
          </a:xfrm>
        </p:spPr>
        <p:txBody>
          <a:bodyPr/>
          <a:lstStyle/>
          <a:p>
            <a:pPr eaLnBrk="1" hangingPunct="1">
              <a:lnSpc>
                <a:spcPct val="80000"/>
              </a:lnSpc>
              <a:spcBef>
                <a:spcPct val="25000"/>
              </a:spcBef>
            </a:pPr>
            <a:r>
              <a:rPr lang="en-US" sz="1800" smtClean="0"/>
              <a:t>Funding based on agency criteria (generally broader)</a:t>
            </a:r>
          </a:p>
          <a:p>
            <a:pPr eaLnBrk="1" hangingPunct="1">
              <a:lnSpc>
                <a:spcPct val="80000"/>
              </a:lnSpc>
              <a:spcBef>
                <a:spcPct val="25000"/>
              </a:spcBef>
            </a:pPr>
            <a:r>
              <a:rPr lang="en-US" sz="1800" smtClean="0"/>
              <a:t>Patents optional</a:t>
            </a:r>
          </a:p>
          <a:p>
            <a:pPr eaLnBrk="1" hangingPunct="1">
              <a:lnSpc>
                <a:spcPct val="80000"/>
              </a:lnSpc>
              <a:spcBef>
                <a:spcPct val="25000"/>
              </a:spcBef>
            </a:pPr>
            <a:r>
              <a:rPr lang="en-US" sz="1800" smtClean="0"/>
              <a:t>Publication is mandatory</a:t>
            </a:r>
            <a:br>
              <a:rPr lang="en-US" sz="1800" smtClean="0"/>
            </a:br>
            <a:r>
              <a:rPr lang="en-US" sz="1800" smtClean="0"/>
              <a:t>(for tenure)</a:t>
            </a:r>
          </a:p>
          <a:p>
            <a:pPr eaLnBrk="1" hangingPunct="1">
              <a:lnSpc>
                <a:spcPct val="80000"/>
              </a:lnSpc>
              <a:spcBef>
                <a:spcPct val="25000"/>
              </a:spcBef>
            </a:pPr>
            <a:r>
              <a:rPr lang="en-US" sz="1800" smtClean="0"/>
              <a:t>Non-personnel resources are often constrained</a:t>
            </a:r>
          </a:p>
          <a:p>
            <a:pPr eaLnBrk="1" hangingPunct="1">
              <a:lnSpc>
                <a:spcPct val="80000"/>
              </a:lnSpc>
              <a:spcBef>
                <a:spcPct val="25000"/>
              </a:spcBef>
            </a:pPr>
            <a:r>
              <a:rPr lang="en-US" sz="1800" smtClean="0"/>
              <a:t>External collaborations minimally constrained</a:t>
            </a:r>
          </a:p>
          <a:p>
            <a:pPr eaLnBrk="1" hangingPunct="1">
              <a:lnSpc>
                <a:spcPct val="80000"/>
              </a:lnSpc>
              <a:spcBef>
                <a:spcPct val="25000"/>
              </a:spcBef>
            </a:pPr>
            <a:r>
              <a:rPr lang="en-US" sz="1800" smtClean="0"/>
              <a:t>May need to manage graduate students from the outset</a:t>
            </a:r>
          </a:p>
          <a:p>
            <a:pPr eaLnBrk="1" hangingPunct="1">
              <a:lnSpc>
                <a:spcPct val="80000"/>
              </a:lnSpc>
              <a:spcBef>
                <a:spcPct val="25000"/>
              </a:spcBef>
            </a:pPr>
            <a:r>
              <a:rPr lang="en-US" sz="1800" smtClean="0"/>
              <a:t>Generally flat organization</a:t>
            </a:r>
          </a:p>
          <a:p>
            <a:pPr eaLnBrk="1" hangingPunct="1">
              <a:lnSpc>
                <a:spcPct val="80000"/>
              </a:lnSpc>
              <a:spcBef>
                <a:spcPct val="25000"/>
              </a:spcBef>
            </a:pPr>
            <a:r>
              <a:rPr lang="en-US" sz="1800" smtClean="0"/>
              <a:t>Teaching generally mandatory</a:t>
            </a:r>
          </a:p>
          <a:p>
            <a:pPr eaLnBrk="1" hangingPunct="1">
              <a:lnSpc>
                <a:spcPct val="80000"/>
              </a:lnSpc>
              <a:spcBef>
                <a:spcPct val="25000"/>
              </a:spcBef>
            </a:pPr>
            <a:r>
              <a:rPr lang="en-US" sz="1800" smtClean="0"/>
              <a:t>Consulting with industry is optional, and often attractive</a:t>
            </a:r>
          </a:p>
          <a:p>
            <a:pPr eaLnBrk="1" hangingPunct="1">
              <a:lnSpc>
                <a:spcPct val="80000"/>
              </a:lnSpc>
              <a:spcBef>
                <a:spcPct val="25000"/>
              </a:spcBef>
            </a:pPr>
            <a:r>
              <a:rPr lang="en-US" sz="1800" smtClean="0"/>
              <a:t>Advancement based on professional standing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subTnLst>
                                    <p:animClr>
                                      <p:cBhvr override="childStyle">
                                        <p:cTn dur="1" fill="hold" display="0" masterRel="nextClick" afterEffect="1"/>
                                        <p:tgtEl>
                                          <p:spTgt spid="3076">
                                            <p:txEl>
                                              <p:pRg st="0" end="0"/>
                                            </p:txEl>
                                          </p:spTgt>
                                        </p:tgtEl>
                                        <p:attrNameLst>
                                          <p:attrName>ppt_c</p:attrName>
                                        </p:attrNameLst>
                                      </p:cBhvr>
                                      <p:to>
                                        <a:srgbClr val="B2B2B2"/>
                                      </p:to>
                                    </p:animClr>
                                  </p:subTnLst>
                                </p:cTn>
                              </p:par>
                              <p:par>
                                <p:cTn id="7" presetID="1" presetClass="entr" presetSubtype="0" fill="hold" grpId="0" nodeType="withEffect">
                                  <p:stCondLst>
                                    <p:cond delay="0"/>
                                  </p:stCondLst>
                                  <p:childTnLst>
                                    <p:set>
                                      <p:cBhvr>
                                        <p:cTn id="8" dur="1" fill="hold">
                                          <p:stCondLst>
                                            <p:cond delay="0"/>
                                          </p:stCondLst>
                                        </p:cTn>
                                        <p:tgtEl>
                                          <p:spTgt spid="3077">
                                            <p:txEl>
                                              <p:pRg st="0" end="0"/>
                                            </p:txEl>
                                          </p:spTgt>
                                        </p:tgtEl>
                                        <p:attrNameLst>
                                          <p:attrName>style.visibility</p:attrName>
                                        </p:attrNameLst>
                                      </p:cBhvr>
                                      <p:to>
                                        <p:strVal val="visible"/>
                                      </p:to>
                                    </p:set>
                                  </p:childTnLst>
                                  <p:subTnLst>
                                    <p:animClr>
                                      <p:cBhvr override="childStyle">
                                        <p:cTn dur="1" fill="hold" display="0" masterRel="nextClick" afterEffect="1"/>
                                        <p:tgtEl>
                                          <p:spTgt spid="3077">
                                            <p:txEl>
                                              <p:pRg st="0" end="0"/>
                                            </p:txEl>
                                          </p:spTgt>
                                        </p:tgtEl>
                                        <p:attrNameLst>
                                          <p:attrName>ppt_c</p:attrName>
                                        </p:attrNameLst>
                                      </p:cBhvr>
                                      <p:to>
                                        <a:srgbClr val="B2B2B2"/>
                                      </p:to>
                                    </p:animClr>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076">
                                            <p:txEl>
                                              <p:pRg st="1" end="1"/>
                                            </p:txEl>
                                          </p:spTgt>
                                        </p:tgtEl>
                                        <p:attrNameLst>
                                          <p:attrName>style.visibility</p:attrName>
                                        </p:attrNameLst>
                                      </p:cBhvr>
                                      <p:to>
                                        <p:strVal val="visible"/>
                                      </p:to>
                                    </p:set>
                                  </p:childTnLst>
                                  <p:subTnLst>
                                    <p:animClr>
                                      <p:cBhvr override="childStyle">
                                        <p:cTn dur="1" fill="hold" display="0" masterRel="nextClick" afterEffect="1"/>
                                        <p:tgtEl>
                                          <p:spTgt spid="3076">
                                            <p:txEl>
                                              <p:pRg st="1" end="1"/>
                                            </p:txEl>
                                          </p:spTgt>
                                        </p:tgtEl>
                                        <p:attrNameLst>
                                          <p:attrName>ppt_c</p:attrName>
                                        </p:attrNameLst>
                                      </p:cBhvr>
                                      <p:to>
                                        <a:srgbClr val="B2B2B2"/>
                                      </p:to>
                                    </p:animClr>
                                  </p:subTnLst>
                                </p:cTn>
                              </p:par>
                              <p:par>
                                <p:cTn id="13" presetID="1" presetClass="entr" presetSubtype="0" fill="hold" grpId="0" nodeType="withEffect">
                                  <p:stCondLst>
                                    <p:cond delay="0"/>
                                  </p:stCondLst>
                                  <p:childTnLst>
                                    <p:set>
                                      <p:cBhvr>
                                        <p:cTn id="14" dur="1" fill="hold">
                                          <p:stCondLst>
                                            <p:cond delay="0"/>
                                          </p:stCondLst>
                                        </p:cTn>
                                        <p:tgtEl>
                                          <p:spTgt spid="3077">
                                            <p:txEl>
                                              <p:pRg st="1" end="1"/>
                                            </p:txEl>
                                          </p:spTgt>
                                        </p:tgtEl>
                                        <p:attrNameLst>
                                          <p:attrName>style.visibility</p:attrName>
                                        </p:attrNameLst>
                                      </p:cBhvr>
                                      <p:to>
                                        <p:strVal val="visible"/>
                                      </p:to>
                                    </p:set>
                                  </p:childTnLst>
                                  <p:subTnLst>
                                    <p:animClr>
                                      <p:cBhvr override="childStyle">
                                        <p:cTn dur="1" fill="hold" display="0" masterRel="nextClick" afterEffect="1"/>
                                        <p:tgtEl>
                                          <p:spTgt spid="3077">
                                            <p:txEl>
                                              <p:pRg st="1" end="1"/>
                                            </p:txEl>
                                          </p:spTgt>
                                        </p:tgtEl>
                                        <p:attrNameLst>
                                          <p:attrName>ppt_c</p:attrName>
                                        </p:attrNameLst>
                                      </p:cBhvr>
                                      <p:to>
                                        <a:srgbClr val="B2B2B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6">
                                            <p:txEl>
                                              <p:pRg st="2" end="2"/>
                                            </p:txEl>
                                          </p:spTgt>
                                        </p:tgtEl>
                                        <p:attrNameLst>
                                          <p:attrName>style.visibility</p:attrName>
                                        </p:attrNameLst>
                                      </p:cBhvr>
                                      <p:to>
                                        <p:strVal val="visible"/>
                                      </p:to>
                                    </p:set>
                                  </p:childTnLst>
                                  <p:subTnLst>
                                    <p:animClr>
                                      <p:cBhvr override="childStyle">
                                        <p:cTn dur="1" fill="hold" display="0" masterRel="nextClick" afterEffect="1"/>
                                        <p:tgtEl>
                                          <p:spTgt spid="3076">
                                            <p:txEl>
                                              <p:pRg st="2" end="2"/>
                                            </p:txEl>
                                          </p:spTgt>
                                        </p:tgtEl>
                                        <p:attrNameLst>
                                          <p:attrName>ppt_c</p:attrName>
                                        </p:attrNameLst>
                                      </p:cBhvr>
                                      <p:to>
                                        <a:srgbClr val="B2B2B2"/>
                                      </p:to>
                                    </p:animClr>
                                  </p:subTnLst>
                                </p:cTn>
                              </p:par>
                              <p:par>
                                <p:cTn id="19" presetID="1" presetClass="entr" presetSubtype="0" fill="hold" grpId="0" nodeType="withEffect">
                                  <p:stCondLst>
                                    <p:cond delay="0"/>
                                  </p:stCondLst>
                                  <p:childTnLst>
                                    <p:set>
                                      <p:cBhvr>
                                        <p:cTn id="20" dur="1" fill="hold">
                                          <p:stCondLst>
                                            <p:cond delay="0"/>
                                          </p:stCondLst>
                                        </p:cTn>
                                        <p:tgtEl>
                                          <p:spTgt spid="3077">
                                            <p:txEl>
                                              <p:pRg st="2" end="2"/>
                                            </p:txEl>
                                          </p:spTgt>
                                        </p:tgtEl>
                                        <p:attrNameLst>
                                          <p:attrName>style.visibility</p:attrName>
                                        </p:attrNameLst>
                                      </p:cBhvr>
                                      <p:to>
                                        <p:strVal val="visible"/>
                                      </p:to>
                                    </p:set>
                                  </p:childTnLst>
                                  <p:subTnLst>
                                    <p:animClr>
                                      <p:cBhvr override="childStyle">
                                        <p:cTn dur="1" fill="hold" display="0" masterRel="nextClick" afterEffect="1"/>
                                        <p:tgtEl>
                                          <p:spTgt spid="3077">
                                            <p:txEl>
                                              <p:pRg st="2" end="2"/>
                                            </p:txEl>
                                          </p:spTgt>
                                        </p:tgtEl>
                                        <p:attrNameLst>
                                          <p:attrName>ppt_c</p:attrName>
                                        </p:attrNameLst>
                                      </p:cBhvr>
                                      <p:to>
                                        <a:srgbClr val="B2B2B2"/>
                                      </p:to>
                                    </p:animClr>
                                  </p:sub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076">
                                            <p:txEl>
                                              <p:pRg st="3" end="3"/>
                                            </p:txEl>
                                          </p:spTgt>
                                        </p:tgtEl>
                                        <p:attrNameLst>
                                          <p:attrName>style.visibility</p:attrName>
                                        </p:attrNameLst>
                                      </p:cBhvr>
                                      <p:to>
                                        <p:strVal val="visible"/>
                                      </p:to>
                                    </p:set>
                                  </p:childTnLst>
                                  <p:subTnLst>
                                    <p:animClr>
                                      <p:cBhvr override="childStyle">
                                        <p:cTn dur="1" fill="hold" display="0" masterRel="nextClick" afterEffect="1"/>
                                        <p:tgtEl>
                                          <p:spTgt spid="3076">
                                            <p:txEl>
                                              <p:pRg st="3" end="3"/>
                                            </p:txEl>
                                          </p:spTgt>
                                        </p:tgtEl>
                                        <p:attrNameLst>
                                          <p:attrName>ppt_c</p:attrName>
                                        </p:attrNameLst>
                                      </p:cBhvr>
                                      <p:to>
                                        <a:srgbClr val="B2B2B2"/>
                                      </p:to>
                                    </p:animClr>
                                  </p:subTnLst>
                                </p:cTn>
                              </p:par>
                              <p:par>
                                <p:cTn id="25" presetID="1" presetClass="entr" presetSubtype="0" fill="hold" grpId="0" nodeType="withEffect">
                                  <p:stCondLst>
                                    <p:cond delay="0"/>
                                  </p:stCondLst>
                                  <p:childTnLst>
                                    <p:set>
                                      <p:cBhvr>
                                        <p:cTn id="26" dur="1" fill="hold">
                                          <p:stCondLst>
                                            <p:cond delay="0"/>
                                          </p:stCondLst>
                                        </p:cTn>
                                        <p:tgtEl>
                                          <p:spTgt spid="3077">
                                            <p:txEl>
                                              <p:pRg st="3" end="3"/>
                                            </p:txEl>
                                          </p:spTgt>
                                        </p:tgtEl>
                                        <p:attrNameLst>
                                          <p:attrName>style.visibility</p:attrName>
                                        </p:attrNameLst>
                                      </p:cBhvr>
                                      <p:to>
                                        <p:strVal val="visible"/>
                                      </p:to>
                                    </p:set>
                                  </p:childTnLst>
                                  <p:subTnLst>
                                    <p:animClr>
                                      <p:cBhvr override="childStyle">
                                        <p:cTn dur="1" fill="hold" display="0" masterRel="nextClick" afterEffect="1"/>
                                        <p:tgtEl>
                                          <p:spTgt spid="3077">
                                            <p:txEl>
                                              <p:pRg st="3" end="3"/>
                                            </p:txEl>
                                          </p:spTgt>
                                        </p:tgtEl>
                                        <p:attrNameLst>
                                          <p:attrName>ppt_c</p:attrName>
                                        </p:attrNameLst>
                                      </p:cBhvr>
                                      <p:to>
                                        <a:srgbClr val="B2B2B2"/>
                                      </p:to>
                                    </p:animClr>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76">
                                            <p:txEl>
                                              <p:pRg st="4" end="4"/>
                                            </p:txEl>
                                          </p:spTgt>
                                        </p:tgtEl>
                                        <p:attrNameLst>
                                          <p:attrName>style.visibility</p:attrName>
                                        </p:attrNameLst>
                                      </p:cBhvr>
                                      <p:to>
                                        <p:strVal val="visible"/>
                                      </p:to>
                                    </p:set>
                                  </p:childTnLst>
                                  <p:subTnLst>
                                    <p:animClr>
                                      <p:cBhvr override="childStyle">
                                        <p:cTn dur="1" fill="hold" display="0" masterRel="nextClick" afterEffect="1"/>
                                        <p:tgtEl>
                                          <p:spTgt spid="3076">
                                            <p:txEl>
                                              <p:pRg st="4" end="4"/>
                                            </p:txEl>
                                          </p:spTgt>
                                        </p:tgtEl>
                                        <p:attrNameLst>
                                          <p:attrName>ppt_c</p:attrName>
                                        </p:attrNameLst>
                                      </p:cBhvr>
                                      <p:to>
                                        <a:srgbClr val="B2B2B2"/>
                                      </p:to>
                                    </p:animClr>
                                  </p:subTnLst>
                                </p:cTn>
                              </p:par>
                              <p:par>
                                <p:cTn id="31" presetID="1" presetClass="entr" presetSubtype="0" fill="hold" grpId="0" nodeType="withEffect">
                                  <p:stCondLst>
                                    <p:cond delay="0"/>
                                  </p:stCondLst>
                                  <p:childTnLst>
                                    <p:set>
                                      <p:cBhvr>
                                        <p:cTn id="32" dur="1" fill="hold">
                                          <p:stCondLst>
                                            <p:cond delay="0"/>
                                          </p:stCondLst>
                                        </p:cTn>
                                        <p:tgtEl>
                                          <p:spTgt spid="3077">
                                            <p:txEl>
                                              <p:pRg st="4" end="4"/>
                                            </p:txEl>
                                          </p:spTgt>
                                        </p:tgtEl>
                                        <p:attrNameLst>
                                          <p:attrName>style.visibility</p:attrName>
                                        </p:attrNameLst>
                                      </p:cBhvr>
                                      <p:to>
                                        <p:strVal val="visible"/>
                                      </p:to>
                                    </p:set>
                                  </p:childTnLst>
                                  <p:subTnLst>
                                    <p:animClr>
                                      <p:cBhvr override="childStyle">
                                        <p:cTn dur="1" fill="hold" display="0" masterRel="nextClick" afterEffect="1"/>
                                        <p:tgtEl>
                                          <p:spTgt spid="3077">
                                            <p:txEl>
                                              <p:pRg st="4" end="4"/>
                                            </p:txEl>
                                          </p:spTgt>
                                        </p:tgtEl>
                                        <p:attrNameLst>
                                          <p:attrName>ppt_c</p:attrName>
                                        </p:attrNameLst>
                                      </p:cBhvr>
                                      <p:to>
                                        <a:srgbClr val="B2B2B2"/>
                                      </p:to>
                                    </p:animClr>
                                  </p:sub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076">
                                            <p:txEl>
                                              <p:pRg st="5" end="5"/>
                                            </p:txEl>
                                          </p:spTgt>
                                        </p:tgtEl>
                                        <p:attrNameLst>
                                          <p:attrName>style.visibility</p:attrName>
                                        </p:attrNameLst>
                                      </p:cBhvr>
                                      <p:to>
                                        <p:strVal val="visible"/>
                                      </p:to>
                                    </p:set>
                                  </p:childTnLst>
                                  <p:subTnLst>
                                    <p:animClr>
                                      <p:cBhvr override="childStyle">
                                        <p:cTn dur="1" fill="hold" display="0" masterRel="nextClick" afterEffect="1"/>
                                        <p:tgtEl>
                                          <p:spTgt spid="3076">
                                            <p:txEl>
                                              <p:pRg st="5" end="5"/>
                                            </p:txEl>
                                          </p:spTgt>
                                        </p:tgtEl>
                                        <p:attrNameLst>
                                          <p:attrName>ppt_c</p:attrName>
                                        </p:attrNameLst>
                                      </p:cBhvr>
                                      <p:to>
                                        <a:srgbClr val="B2B2B2"/>
                                      </p:to>
                                    </p:animClr>
                                  </p:subTnLst>
                                </p:cTn>
                              </p:par>
                              <p:par>
                                <p:cTn id="37" presetID="1" presetClass="entr" presetSubtype="0" fill="hold" grpId="0" nodeType="withEffect">
                                  <p:stCondLst>
                                    <p:cond delay="0"/>
                                  </p:stCondLst>
                                  <p:childTnLst>
                                    <p:set>
                                      <p:cBhvr>
                                        <p:cTn id="38" dur="1" fill="hold">
                                          <p:stCondLst>
                                            <p:cond delay="0"/>
                                          </p:stCondLst>
                                        </p:cTn>
                                        <p:tgtEl>
                                          <p:spTgt spid="3077">
                                            <p:txEl>
                                              <p:pRg st="5" end="5"/>
                                            </p:txEl>
                                          </p:spTgt>
                                        </p:tgtEl>
                                        <p:attrNameLst>
                                          <p:attrName>style.visibility</p:attrName>
                                        </p:attrNameLst>
                                      </p:cBhvr>
                                      <p:to>
                                        <p:strVal val="visible"/>
                                      </p:to>
                                    </p:set>
                                  </p:childTnLst>
                                  <p:subTnLst>
                                    <p:animClr>
                                      <p:cBhvr override="childStyle">
                                        <p:cTn dur="1" fill="hold" display="0" masterRel="nextClick" afterEffect="1"/>
                                        <p:tgtEl>
                                          <p:spTgt spid="3077">
                                            <p:txEl>
                                              <p:pRg st="5" end="5"/>
                                            </p:txEl>
                                          </p:spTgt>
                                        </p:tgtEl>
                                        <p:attrNameLst>
                                          <p:attrName>ppt_c</p:attrName>
                                        </p:attrNameLst>
                                      </p:cBhvr>
                                      <p:to>
                                        <a:srgbClr val="B2B2B2"/>
                                      </p:to>
                                    </p:animClr>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76">
                                            <p:txEl>
                                              <p:pRg st="6" end="6"/>
                                            </p:txEl>
                                          </p:spTgt>
                                        </p:tgtEl>
                                        <p:attrNameLst>
                                          <p:attrName>style.visibility</p:attrName>
                                        </p:attrNameLst>
                                      </p:cBhvr>
                                      <p:to>
                                        <p:strVal val="visible"/>
                                      </p:to>
                                    </p:set>
                                  </p:childTnLst>
                                  <p:subTnLst>
                                    <p:animClr>
                                      <p:cBhvr override="childStyle">
                                        <p:cTn dur="1" fill="hold" display="0" masterRel="nextClick" afterEffect="1"/>
                                        <p:tgtEl>
                                          <p:spTgt spid="3076">
                                            <p:txEl>
                                              <p:pRg st="6" end="6"/>
                                            </p:txEl>
                                          </p:spTgt>
                                        </p:tgtEl>
                                        <p:attrNameLst>
                                          <p:attrName>ppt_c</p:attrName>
                                        </p:attrNameLst>
                                      </p:cBhvr>
                                      <p:to>
                                        <a:srgbClr val="B2B2B2"/>
                                      </p:to>
                                    </p:animClr>
                                  </p:subTnLst>
                                </p:cTn>
                              </p:par>
                              <p:par>
                                <p:cTn id="43" presetID="1" presetClass="entr" presetSubtype="0" fill="hold" grpId="0" nodeType="withEffect">
                                  <p:stCondLst>
                                    <p:cond delay="0"/>
                                  </p:stCondLst>
                                  <p:childTnLst>
                                    <p:set>
                                      <p:cBhvr>
                                        <p:cTn id="44" dur="1" fill="hold">
                                          <p:stCondLst>
                                            <p:cond delay="0"/>
                                          </p:stCondLst>
                                        </p:cTn>
                                        <p:tgtEl>
                                          <p:spTgt spid="3077">
                                            <p:txEl>
                                              <p:pRg st="6" end="6"/>
                                            </p:txEl>
                                          </p:spTgt>
                                        </p:tgtEl>
                                        <p:attrNameLst>
                                          <p:attrName>style.visibility</p:attrName>
                                        </p:attrNameLst>
                                      </p:cBhvr>
                                      <p:to>
                                        <p:strVal val="visible"/>
                                      </p:to>
                                    </p:set>
                                  </p:childTnLst>
                                  <p:subTnLst>
                                    <p:animClr>
                                      <p:cBhvr override="childStyle">
                                        <p:cTn dur="1" fill="hold" display="0" masterRel="nextClick" afterEffect="1"/>
                                        <p:tgtEl>
                                          <p:spTgt spid="3077">
                                            <p:txEl>
                                              <p:pRg st="6" end="6"/>
                                            </p:txEl>
                                          </p:spTgt>
                                        </p:tgtEl>
                                        <p:attrNameLst>
                                          <p:attrName>ppt_c</p:attrName>
                                        </p:attrNameLst>
                                      </p:cBhvr>
                                      <p:to>
                                        <a:srgbClr val="B2B2B2"/>
                                      </p:to>
                                    </p:animClr>
                                  </p:sub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076">
                                            <p:txEl>
                                              <p:pRg st="7" end="7"/>
                                            </p:txEl>
                                          </p:spTgt>
                                        </p:tgtEl>
                                        <p:attrNameLst>
                                          <p:attrName>style.visibility</p:attrName>
                                        </p:attrNameLst>
                                      </p:cBhvr>
                                      <p:to>
                                        <p:strVal val="visible"/>
                                      </p:to>
                                    </p:set>
                                  </p:childTnLst>
                                  <p:subTnLst>
                                    <p:animClr>
                                      <p:cBhvr override="childStyle">
                                        <p:cTn dur="1" fill="hold" display="0" masterRel="nextClick" afterEffect="1"/>
                                        <p:tgtEl>
                                          <p:spTgt spid="3076">
                                            <p:txEl>
                                              <p:pRg st="7" end="7"/>
                                            </p:txEl>
                                          </p:spTgt>
                                        </p:tgtEl>
                                        <p:attrNameLst>
                                          <p:attrName>ppt_c</p:attrName>
                                        </p:attrNameLst>
                                      </p:cBhvr>
                                      <p:to>
                                        <a:srgbClr val="B2B2B2"/>
                                      </p:to>
                                    </p:animClr>
                                  </p:subTnLst>
                                </p:cTn>
                              </p:par>
                              <p:par>
                                <p:cTn id="49" presetID="1" presetClass="entr" presetSubtype="0" fill="hold" grpId="0" nodeType="withEffect">
                                  <p:stCondLst>
                                    <p:cond delay="0"/>
                                  </p:stCondLst>
                                  <p:childTnLst>
                                    <p:set>
                                      <p:cBhvr>
                                        <p:cTn id="50" dur="1" fill="hold">
                                          <p:stCondLst>
                                            <p:cond delay="0"/>
                                          </p:stCondLst>
                                        </p:cTn>
                                        <p:tgtEl>
                                          <p:spTgt spid="3077">
                                            <p:txEl>
                                              <p:pRg st="7" end="7"/>
                                            </p:txEl>
                                          </p:spTgt>
                                        </p:tgtEl>
                                        <p:attrNameLst>
                                          <p:attrName>style.visibility</p:attrName>
                                        </p:attrNameLst>
                                      </p:cBhvr>
                                      <p:to>
                                        <p:strVal val="visible"/>
                                      </p:to>
                                    </p:set>
                                  </p:childTnLst>
                                  <p:subTnLst>
                                    <p:animClr>
                                      <p:cBhvr override="childStyle">
                                        <p:cTn dur="1" fill="hold" display="0" masterRel="nextClick" afterEffect="1"/>
                                        <p:tgtEl>
                                          <p:spTgt spid="3077">
                                            <p:txEl>
                                              <p:pRg st="7" end="7"/>
                                            </p:txEl>
                                          </p:spTgt>
                                        </p:tgtEl>
                                        <p:attrNameLst>
                                          <p:attrName>ppt_c</p:attrName>
                                        </p:attrNameLst>
                                      </p:cBhvr>
                                      <p:to>
                                        <a:srgbClr val="B2B2B2"/>
                                      </p:to>
                                    </p:animClr>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076">
                                            <p:txEl>
                                              <p:pRg st="8" end="8"/>
                                            </p:txEl>
                                          </p:spTgt>
                                        </p:tgtEl>
                                        <p:attrNameLst>
                                          <p:attrName>style.visibility</p:attrName>
                                        </p:attrNameLst>
                                      </p:cBhvr>
                                      <p:to>
                                        <p:strVal val="visible"/>
                                      </p:to>
                                    </p:set>
                                  </p:childTnLst>
                                  <p:subTnLst>
                                    <p:animClr>
                                      <p:cBhvr override="childStyle">
                                        <p:cTn dur="1" fill="hold" display="0" masterRel="nextClick" afterEffect="1"/>
                                        <p:tgtEl>
                                          <p:spTgt spid="3076">
                                            <p:txEl>
                                              <p:pRg st="8" end="8"/>
                                            </p:txEl>
                                          </p:spTgt>
                                        </p:tgtEl>
                                        <p:attrNameLst>
                                          <p:attrName>ppt_c</p:attrName>
                                        </p:attrNameLst>
                                      </p:cBhvr>
                                      <p:to>
                                        <a:srgbClr val="B2B2B2"/>
                                      </p:to>
                                    </p:animClr>
                                  </p:subTnLst>
                                </p:cTn>
                              </p:par>
                              <p:par>
                                <p:cTn id="55" presetID="1" presetClass="entr" presetSubtype="0" fill="hold" grpId="0" nodeType="withEffect">
                                  <p:stCondLst>
                                    <p:cond delay="0"/>
                                  </p:stCondLst>
                                  <p:childTnLst>
                                    <p:set>
                                      <p:cBhvr>
                                        <p:cTn id="56" dur="1" fill="hold">
                                          <p:stCondLst>
                                            <p:cond delay="0"/>
                                          </p:stCondLst>
                                        </p:cTn>
                                        <p:tgtEl>
                                          <p:spTgt spid="3077">
                                            <p:txEl>
                                              <p:pRg st="8" end="8"/>
                                            </p:txEl>
                                          </p:spTgt>
                                        </p:tgtEl>
                                        <p:attrNameLst>
                                          <p:attrName>style.visibility</p:attrName>
                                        </p:attrNameLst>
                                      </p:cBhvr>
                                      <p:to>
                                        <p:strVal val="visible"/>
                                      </p:to>
                                    </p:set>
                                  </p:childTnLst>
                                  <p:subTnLst>
                                    <p:animClr>
                                      <p:cBhvr override="childStyle">
                                        <p:cTn dur="1" fill="hold" display="0" masterRel="nextClick" afterEffect="1"/>
                                        <p:tgtEl>
                                          <p:spTgt spid="3077">
                                            <p:txEl>
                                              <p:pRg st="8" end="8"/>
                                            </p:txEl>
                                          </p:spTgt>
                                        </p:tgtEl>
                                        <p:attrNameLst>
                                          <p:attrName>ppt_c</p:attrName>
                                        </p:attrNameLst>
                                      </p:cBhvr>
                                      <p:to>
                                        <a:srgbClr val="B2B2B2"/>
                                      </p:to>
                                    </p:animClr>
                                  </p:sub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076">
                                            <p:txEl>
                                              <p:pRg st="9" end="9"/>
                                            </p:txEl>
                                          </p:spTgt>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07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P spid="307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2667000"/>
            <a:ext cx="7772400" cy="1362075"/>
          </a:xfrm>
        </p:spPr>
        <p:txBody>
          <a:bodyPr/>
          <a:lstStyle/>
          <a:p>
            <a:r>
              <a:rPr lang="en-US" dirty="0" smtClean="0"/>
              <a:t>AND I AM A PC TOO…..</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C:\Users\kotla\Pictures\IIT KGP.jpg"/>
          <p:cNvPicPr>
            <a:picLocks noChangeAspect="1" noChangeArrowheads="1"/>
          </p:cNvPicPr>
          <p:nvPr/>
        </p:nvPicPr>
        <p:blipFill>
          <a:blip r:embed="rId3"/>
          <a:srcRect/>
          <a:stretch>
            <a:fillRect/>
          </a:stretch>
        </p:blipFill>
        <p:spPr bwMode="auto">
          <a:xfrm>
            <a:off x="4114800" y="1676400"/>
            <a:ext cx="998743" cy="1295400"/>
          </a:xfrm>
          <a:prstGeom prst="rect">
            <a:avLst/>
          </a:prstGeom>
          <a:noFill/>
        </p:spPr>
      </p:pic>
      <p:pic>
        <p:nvPicPr>
          <p:cNvPr id="7" name="Picture 6" descr="snps_logo.jpg"/>
          <p:cNvPicPr>
            <a:picLocks noChangeAspect="1"/>
          </p:cNvPicPr>
          <p:nvPr/>
        </p:nvPicPr>
        <p:blipFill>
          <a:blip r:embed="rId4"/>
          <a:stretch>
            <a:fillRect/>
          </a:stretch>
        </p:blipFill>
        <p:spPr>
          <a:xfrm>
            <a:off x="6400800" y="3733800"/>
            <a:ext cx="2109019" cy="533400"/>
          </a:xfrm>
          <a:prstGeom prst="rect">
            <a:avLst/>
          </a:prstGeom>
        </p:spPr>
      </p:pic>
      <p:pic>
        <p:nvPicPr>
          <p:cNvPr id="8" name="Picture 7" descr="UT tower.jpg"/>
          <p:cNvPicPr>
            <a:picLocks noChangeAspect="1"/>
          </p:cNvPicPr>
          <p:nvPr/>
        </p:nvPicPr>
        <p:blipFill>
          <a:blip r:embed="rId5" cstate="print"/>
          <a:stretch>
            <a:fillRect/>
          </a:stretch>
        </p:blipFill>
        <p:spPr>
          <a:xfrm>
            <a:off x="4191000" y="4572000"/>
            <a:ext cx="1200150" cy="1600200"/>
          </a:xfrm>
          <a:prstGeom prst="rect">
            <a:avLst/>
          </a:prstGeom>
        </p:spPr>
      </p:pic>
      <p:pic>
        <p:nvPicPr>
          <p:cNvPr id="9" name="Picture 8" descr="logo_msr.png"/>
          <p:cNvPicPr>
            <a:picLocks noChangeAspect="1"/>
          </p:cNvPicPr>
          <p:nvPr/>
        </p:nvPicPr>
        <p:blipFill>
          <a:blip r:embed="rId6"/>
          <a:stretch>
            <a:fillRect/>
          </a:stretch>
        </p:blipFill>
        <p:spPr>
          <a:xfrm>
            <a:off x="533400" y="3581400"/>
            <a:ext cx="2391936" cy="685800"/>
          </a:xfrm>
          <a:prstGeom prst="rect">
            <a:avLst/>
          </a:prstGeom>
        </p:spPr>
      </p:pic>
      <p:sp>
        <p:nvSpPr>
          <p:cNvPr id="10" name="Rectangle 9"/>
          <p:cNvSpPr/>
          <p:nvPr/>
        </p:nvSpPr>
        <p:spPr bwMode="auto">
          <a:xfrm>
            <a:off x="2438400" y="3048000"/>
            <a:ext cx="47244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1994-1998:  Undergraduate (IIT, </a:t>
            </a:r>
            <a:r>
              <a:rPr kumimoji="0" lang="en-US" sz="1800" b="0" i="0" u="none" strike="noStrike" cap="none" normalizeH="0" baseline="0" dirty="0" err="1" smtClean="0">
                <a:ln>
                  <a:noFill/>
                </a:ln>
                <a:solidFill>
                  <a:schemeClr val="tx1"/>
                </a:solidFill>
                <a:effectLst/>
                <a:latin typeface="Tahoma" pitchFamily="34" charset="0"/>
              </a:rPr>
              <a:t>Kharagpur</a:t>
            </a:r>
            <a:r>
              <a:rPr kumimoji="0" lang="en-US" sz="1800" b="0" i="0" u="none" strike="noStrike" cap="none" normalizeH="0" baseline="0" dirty="0" smtClean="0">
                <a:ln>
                  <a:noFill/>
                </a:ln>
                <a:solidFill>
                  <a:schemeClr val="tx1"/>
                </a:solidFill>
                <a:effectLst/>
                <a:latin typeface="Tahoma" pitchFamily="34" charset="0"/>
              </a:rPr>
              <a:t>)</a:t>
            </a:r>
          </a:p>
        </p:txBody>
      </p:sp>
      <p:sp>
        <p:nvSpPr>
          <p:cNvPr id="13" name="Rectangle 12"/>
          <p:cNvSpPr/>
          <p:nvPr/>
        </p:nvSpPr>
        <p:spPr bwMode="auto">
          <a:xfrm>
            <a:off x="5943600" y="4419600"/>
            <a:ext cx="29718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1998-2001:  R&amp;</a:t>
            </a:r>
            <a:r>
              <a:rPr lang="en-US" dirty="0" smtClean="0"/>
              <a:t>D Engineer</a:t>
            </a:r>
            <a:endParaRPr kumimoji="0" lang="en-US" sz="1800" b="0" i="0" u="none" strike="noStrike" cap="none" normalizeH="0" baseline="0" dirty="0" smtClean="0">
              <a:ln>
                <a:noFill/>
              </a:ln>
              <a:solidFill>
                <a:schemeClr val="tx1"/>
              </a:solidFill>
              <a:effectLst/>
              <a:latin typeface="Tahoma" pitchFamily="34" charset="0"/>
            </a:endParaRPr>
          </a:p>
        </p:txBody>
      </p:sp>
      <p:sp>
        <p:nvSpPr>
          <p:cNvPr id="14" name="Rectangle 13"/>
          <p:cNvSpPr/>
          <p:nvPr/>
        </p:nvSpPr>
        <p:spPr bwMode="auto">
          <a:xfrm>
            <a:off x="2819400" y="6324600"/>
            <a:ext cx="45720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t>2001-2007</a:t>
            </a:r>
            <a:r>
              <a:rPr kumimoji="0" lang="en-US" sz="1800" b="0" i="0" u="none" strike="noStrike" cap="none" normalizeH="0" baseline="0" dirty="0" smtClean="0">
                <a:ln>
                  <a:noFill/>
                </a:ln>
                <a:solidFill>
                  <a:schemeClr val="tx1"/>
                </a:solidFill>
                <a:effectLst/>
                <a:latin typeface="Tahoma" pitchFamily="34" charset="0"/>
              </a:rPr>
              <a:t>:  </a:t>
            </a:r>
            <a:r>
              <a:rPr lang="en-US" dirty="0" smtClean="0"/>
              <a:t>PhD </a:t>
            </a:r>
            <a:r>
              <a:rPr kumimoji="0" lang="en-US" sz="1800" b="0" i="0" u="none" strike="noStrike" cap="none" normalizeH="0" baseline="0" dirty="0" smtClean="0">
                <a:ln>
                  <a:noFill/>
                </a:ln>
                <a:solidFill>
                  <a:schemeClr val="tx1"/>
                </a:solidFill>
                <a:effectLst/>
                <a:latin typeface="Tahoma" pitchFamily="34" charset="0"/>
              </a:rPr>
              <a:t>student (UT, Austin)  </a:t>
            </a:r>
          </a:p>
        </p:txBody>
      </p:sp>
      <p:sp>
        <p:nvSpPr>
          <p:cNvPr id="15" name="Rectangle 14"/>
          <p:cNvSpPr/>
          <p:nvPr/>
        </p:nvSpPr>
        <p:spPr bwMode="auto">
          <a:xfrm>
            <a:off x="381000" y="4495800"/>
            <a:ext cx="2667000" cy="381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t>2008:  Researcher</a:t>
            </a:r>
            <a:r>
              <a:rPr kumimoji="0" lang="en-US" sz="1800" b="0" i="0" u="none" strike="noStrike" cap="none" normalizeH="0" baseline="0" dirty="0" smtClean="0">
                <a:ln>
                  <a:noFill/>
                </a:ln>
                <a:solidFill>
                  <a:schemeClr val="tx1"/>
                </a:solidFill>
                <a:effectLst/>
                <a:latin typeface="Tahoma" pitchFamily="34" charset="0"/>
              </a:rPr>
              <a:t> </a:t>
            </a:r>
          </a:p>
        </p:txBody>
      </p:sp>
      <p:sp>
        <p:nvSpPr>
          <p:cNvPr id="19" name="Title 18"/>
          <p:cNvSpPr>
            <a:spLocks noGrp="1"/>
          </p:cNvSpPr>
          <p:nvPr>
            <p:ph type="title"/>
          </p:nvPr>
        </p:nvSpPr>
        <p:spPr>
          <a:xfrm>
            <a:off x="228600" y="228600"/>
            <a:ext cx="8540750" cy="1295400"/>
          </a:xfrm>
        </p:spPr>
        <p:txBody>
          <a:bodyPr/>
          <a:lstStyle/>
          <a:p>
            <a:r>
              <a:rPr lang="en-US" dirty="0" smtClean="0"/>
              <a:t>To learn the road ahead, ask those who are coming back</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295400"/>
          </a:xfrm>
        </p:spPr>
        <p:txBody>
          <a:bodyPr/>
          <a:lstStyle/>
          <a:p>
            <a:r>
              <a:rPr lang="en-US" dirty="0" smtClean="0"/>
              <a:t>Why didn’t I do PhD after undergrad ?</a:t>
            </a:r>
            <a:endParaRPr lang="en-US" dirty="0"/>
          </a:p>
        </p:txBody>
      </p:sp>
      <p:sp>
        <p:nvSpPr>
          <p:cNvPr id="4" name="Content Placeholder 3"/>
          <p:cNvSpPr>
            <a:spLocks noGrp="1"/>
          </p:cNvSpPr>
          <p:nvPr>
            <p:ph idx="1"/>
          </p:nvPr>
        </p:nvSpPr>
        <p:spPr>
          <a:xfrm>
            <a:off x="381000" y="1905000"/>
            <a:ext cx="8763000" cy="4114799"/>
          </a:xfrm>
        </p:spPr>
        <p:txBody>
          <a:bodyPr/>
          <a:lstStyle/>
          <a:p>
            <a:r>
              <a:rPr lang="en-US" dirty="0" smtClean="0"/>
              <a:t>Enjoyed building systems</a:t>
            </a:r>
          </a:p>
          <a:p>
            <a:pPr lvl="1"/>
            <a:r>
              <a:rPr lang="en-US" dirty="0" smtClean="0"/>
              <a:t>Writing papers was not appealing </a:t>
            </a:r>
          </a:p>
          <a:p>
            <a:endParaRPr lang="en-US" dirty="0" smtClean="0"/>
          </a:p>
          <a:p>
            <a:r>
              <a:rPr lang="en-US" dirty="0" smtClean="0"/>
              <a:t>Not sure about the area: Vision, systems,…</a:t>
            </a:r>
          </a:p>
          <a:p>
            <a:pPr lvl="1"/>
            <a:r>
              <a:rPr lang="en-US" dirty="0" smtClean="0"/>
              <a:t>Project: Character recognition system</a:t>
            </a:r>
          </a:p>
          <a:p>
            <a:pPr lvl="1"/>
            <a:r>
              <a:rPr lang="en-US" dirty="0" smtClean="0"/>
              <a:t>Interested in computer architecture, OS</a:t>
            </a:r>
          </a:p>
          <a:p>
            <a:endParaRPr lang="en-US" dirty="0" smtClean="0"/>
          </a:p>
          <a:p>
            <a:r>
              <a:rPr lang="en-US" dirty="0" smtClean="0"/>
              <a:t>Money: Golden internet days</a:t>
            </a:r>
          </a:p>
          <a:p>
            <a:pPr>
              <a:buNone/>
            </a:pPr>
            <a:r>
              <a:rPr lang="en-US" dirty="0" smtClean="0"/>
              <a:t> </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228600"/>
            <a:ext cx="8540750" cy="1143000"/>
          </a:xfrm>
        </p:spPr>
        <p:txBody>
          <a:bodyPr/>
          <a:lstStyle/>
          <a:p>
            <a:r>
              <a:rPr lang="en-US" dirty="0" smtClean="0"/>
              <a:t>Why did I do PhD later?</a:t>
            </a:r>
            <a:endParaRPr lang="en-US" dirty="0"/>
          </a:p>
        </p:txBody>
      </p:sp>
      <p:sp>
        <p:nvSpPr>
          <p:cNvPr id="4" name="Content Placeholder 3"/>
          <p:cNvSpPr>
            <a:spLocks noGrp="1"/>
          </p:cNvSpPr>
          <p:nvPr>
            <p:ph idx="1"/>
          </p:nvPr>
        </p:nvSpPr>
        <p:spPr>
          <a:xfrm>
            <a:off x="152400" y="1752600"/>
            <a:ext cx="8839200" cy="4498975"/>
          </a:xfrm>
        </p:spPr>
        <p:txBody>
          <a:bodyPr/>
          <a:lstStyle/>
          <a:p>
            <a:r>
              <a:rPr lang="en-US" dirty="0" smtClean="0"/>
              <a:t>R&amp;D Engineer: More of D than R</a:t>
            </a:r>
          </a:p>
          <a:p>
            <a:pPr lvl="1"/>
            <a:r>
              <a:rPr lang="en-US" dirty="0" smtClean="0"/>
              <a:t>Mostly bringing yesterday’s technology to reality</a:t>
            </a:r>
          </a:p>
          <a:p>
            <a:endParaRPr lang="en-US" dirty="0"/>
          </a:p>
          <a:p>
            <a:r>
              <a:rPr lang="en-US" dirty="0" smtClean="0"/>
              <a:t>PhD is (almost) a requirement for researcher</a:t>
            </a:r>
          </a:p>
          <a:p>
            <a:pPr lvl="1"/>
            <a:r>
              <a:rPr lang="en-US" dirty="0" smtClean="0"/>
              <a:t>To learn and advance the state of the art</a:t>
            </a:r>
          </a:p>
          <a:p>
            <a:pPr lvl="1"/>
            <a:endParaRPr lang="en-US" dirty="0"/>
          </a:p>
          <a:p>
            <a:r>
              <a:rPr lang="en-US" dirty="0" smtClean="0"/>
              <a:t>End of golden days: Internet bubble burst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I learn during my PhD?</a:t>
            </a:r>
            <a:endParaRPr lang="en-US" dirty="0"/>
          </a:p>
        </p:txBody>
      </p:sp>
      <p:sp>
        <p:nvSpPr>
          <p:cNvPr id="3" name="Content Placeholder 2"/>
          <p:cNvSpPr>
            <a:spLocks noGrp="1"/>
          </p:cNvSpPr>
          <p:nvPr>
            <p:ph idx="1"/>
          </p:nvPr>
        </p:nvSpPr>
        <p:spPr>
          <a:xfrm>
            <a:off x="152400" y="1676400"/>
            <a:ext cx="8842375" cy="4498975"/>
          </a:xfrm>
        </p:spPr>
        <p:txBody>
          <a:bodyPr/>
          <a:lstStyle/>
          <a:p>
            <a:r>
              <a:rPr lang="en-US" dirty="0" smtClean="0"/>
              <a:t>Knowledge: Become an expert in your area</a:t>
            </a:r>
          </a:p>
          <a:p>
            <a:pPr lvl="1"/>
            <a:r>
              <a:rPr lang="en-US" dirty="0" smtClean="0"/>
              <a:t>Research agenda, writing papers, giving talks</a:t>
            </a:r>
          </a:p>
          <a:p>
            <a:pPr lvl="1"/>
            <a:r>
              <a:rPr lang="en-US" dirty="0" smtClean="0"/>
              <a:t>How to become a “better” researcher?</a:t>
            </a:r>
          </a:p>
          <a:p>
            <a:endParaRPr lang="en-US" dirty="0"/>
          </a:p>
          <a:p>
            <a:r>
              <a:rPr lang="en-US" dirty="0" smtClean="0"/>
              <a:t>Wisdom</a:t>
            </a:r>
            <a:r>
              <a:rPr lang="en-US" dirty="0" smtClean="0"/>
              <a:t>: Lessons for life</a:t>
            </a:r>
            <a:endParaRPr lang="en-US" dirty="0" smtClean="0"/>
          </a:p>
          <a:p>
            <a:pPr lvl="1"/>
            <a:r>
              <a:rPr lang="en-US" dirty="0" smtClean="0"/>
              <a:t>PhD is an approximate snapshot of your life </a:t>
            </a:r>
          </a:p>
          <a:p>
            <a:pPr lvl="1"/>
            <a:r>
              <a:rPr lang="en-US" dirty="0" smtClean="0"/>
              <a:t>How </a:t>
            </a:r>
            <a:r>
              <a:rPr lang="en-US" dirty="0" smtClean="0"/>
              <a:t>to become a “better” human being?</a:t>
            </a:r>
          </a:p>
          <a:p>
            <a:pPr lvl="1"/>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secret sauce?</a:t>
            </a:r>
            <a:endParaRPr lang="en-US" dirty="0"/>
          </a:p>
        </p:txBody>
      </p:sp>
      <p:sp>
        <p:nvSpPr>
          <p:cNvPr id="3" name="Content Placeholder 2"/>
          <p:cNvSpPr>
            <a:spLocks noGrp="1"/>
          </p:cNvSpPr>
          <p:nvPr>
            <p:ph idx="1"/>
          </p:nvPr>
        </p:nvSpPr>
        <p:spPr>
          <a:xfrm>
            <a:off x="152400" y="1600200"/>
            <a:ext cx="8842375" cy="4498975"/>
          </a:xfrm>
        </p:spPr>
        <p:txBody>
          <a:bodyPr/>
          <a:lstStyle/>
          <a:p>
            <a:r>
              <a:rPr lang="en-US" dirty="0" smtClean="0"/>
              <a:t>“I can think, I can wait, and I can fast”</a:t>
            </a:r>
          </a:p>
          <a:p>
            <a:pPr lvl="1"/>
            <a:r>
              <a:rPr lang="en-US" dirty="0" smtClean="0"/>
              <a:t>Siddhartha, by Hermann </a:t>
            </a:r>
            <a:r>
              <a:rPr lang="en-US" dirty="0" err="1" smtClean="0"/>
              <a:t>Hesse</a:t>
            </a:r>
            <a:r>
              <a:rPr lang="en-US" dirty="0" smtClean="0"/>
              <a:t> (Nobel </a:t>
            </a:r>
            <a:r>
              <a:rPr lang="en-US" dirty="0" smtClean="0"/>
              <a:t>laureate</a:t>
            </a:r>
            <a:r>
              <a:rPr lang="en-US" dirty="0" smtClean="0"/>
              <a:t>)</a:t>
            </a:r>
          </a:p>
          <a:p>
            <a:pPr lvl="1">
              <a:buNone/>
            </a:pPr>
            <a:endParaRPr lang="en-US" dirty="0"/>
          </a:p>
          <a:p>
            <a:r>
              <a:rPr lang="en-US" dirty="0" smtClean="0"/>
              <a:t>Think: Think through the things</a:t>
            </a:r>
          </a:p>
          <a:p>
            <a:endParaRPr lang="en-US" dirty="0"/>
          </a:p>
          <a:p>
            <a:r>
              <a:rPr lang="en-US" dirty="0" smtClean="0"/>
              <a:t>Wait: Be patient, your moment will come</a:t>
            </a:r>
          </a:p>
          <a:p>
            <a:endParaRPr lang="en-US" dirty="0"/>
          </a:p>
          <a:p>
            <a:r>
              <a:rPr lang="en-US" dirty="0" smtClean="0"/>
              <a:t>Fast: Work hard, do not </a:t>
            </a:r>
            <a:r>
              <a:rPr lang="en-US" dirty="0" smtClean="0"/>
              <a:t>lose </a:t>
            </a:r>
            <a:r>
              <a:rPr lang="en-US" dirty="0" smtClean="0"/>
              <a:t>focus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did I choose research labs?</a:t>
            </a:r>
            <a:endParaRPr lang="en-US" dirty="0"/>
          </a:p>
        </p:txBody>
      </p:sp>
      <p:sp>
        <p:nvSpPr>
          <p:cNvPr id="3" name="Content Placeholder 2"/>
          <p:cNvSpPr>
            <a:spLocks noGrp="1"/>
          </p:cNvSpPr>
          <p:nvPr>
            <p:ph idx="1"/>
          </p:nvPr>
        </p:nvSpPr>
        <p:spPr>
          <a:xfrm>
            <a:off x="381000" y="1524000"/>
            <a:ext cx="8540750" cy="4876800"/>
          </a:xfrm>
        </p:spPr>
        <p:txBody>
          <a:bodyPr/>
          <a:lstStyle/>
          <a:p>
            <a:r>
              <a:rPr lang="en-US" dirty="0" smtClean="0"/>
              <a:t>Make an impact</a:t>
            </a:r>
          </a:p>
          <a:p>
            <a:pPr lvl="1"/>
            <a:r>
              <a:rPr lang="en-US" dirty="0" smtClean="0"/>
              <a:t>Test your ideas on deployed systems</a:t>
            </a:r>
          </a:p>
          <a:p>
            <a:pPr lvl="1"/>
            <a:r>
              <a:rPr lang="en-US" dirty="0" smtClean="0"/>
              <a:t>Test your model with real workloads</a:t>
            </a:r>
          </a:p>
          <a:p>
            <a:pPr lvl="1"/>
            <a:r>
              <a:rPr lang="en-US" dirty="0" smtClean="0"/>
              <a:t>Build systems that people use</a:t>
            </a:r>
          </a:p>
          <a:p>
            <a:endParaRPr lang="en-US" dirty="0" smtClean="0"/>
          </a:p>
          <a:p>
            <a:r>
              <a:rPr lang="en-US" dirty="0" smtClean="0"/>
              <a:t>Freedom to work on new ideas</a:t>
            </a:r>
          </a:p>
          <a:p>
            <a:endParaRPr lang="en-US" dirty="0" smtClean="0"/>
          </a:p>
          <a:p>
            <a:r>
              <a:rPr lang="en-US" dirty="0" smtClean="0"/>
              <a:t>Do not worry about writing grants</a:t>
            </a:r>
          </a:p>
          <a:p>
            <a:pPr lvl="1"/>
            <a:r>
              <a:rPr lang="en-US" dirty="0" smtClean="0"/>
              <a:t>But support interns and visiting faculty</a:t>
            </a:r>
          </a:p>
          <a:p>
            <a:pPr lvl="1">
              <a:buNone/>
            </a:pPr>
            <a:r>
              <a:rPr lang="en-US" dirty="0" smtClean="0"/>
              <a:t> </a:t>
            </a:r>
          </a:p>
          <a:p>
            <a:pPr lvl="1"/>
            <a:endParaRPr lang="en-US" dirty="0" smtClean="0"/>
          </a:p>
          <a:p>
            <a:pPr lvl="1"/>
            <a:endParaRPr lang="en-US" dirty="0" smtClean="0"/>
          </a:p>
          <a:p>
            <a:pPr>
              <a:buNone/>
            </a:pPr>
            <a:endParaRPr lang="en-US" dirty="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did I get there?</a:t>
            </a:r>
            <a:endParaRPr lang="en-US" dirty="0"/>
          </a:p>
        </p:txBody>
      </p:sp>
      <p:sp>
        <p:nvSpPr>
          <p:cNvPr id="3" name="Content Placeholder 2"/>
          <p:cNvSpPr>
            <a:spLocks noGrp="1"/>
          </p:cNvSpPr>
          <p:nvPr>
            <p:ph idx="1"/>
          </p:nvPr>
        </p:nvSpPr>
        <p:spPr>
          <a:xfrm>
            <a:off x="228600" y="1676400"/>
            <a:ext cx="9223375" cy="4498975"/>
          </a:xfrm>
        </p:spPr>
        <p:txBody>
          <a:bodyPr/>
          <a:lstStyle/>
          <a:p>
            <a:r>
              <a:rPr lang="en-US" dirty="0" smtClean="0"/>
              <a:t>Interviewed: 4 research labs+3 semi-research </a:t>
            </a:r>
          </a:p>
          <a:p>
            <a:pPr>
              <a:buNone/>
            </a:pPr>
            <a:endParaRPr lang="en-US" dirty="0" smtClean="0"/>
          </a:p>
          <a:p>
            <a:r>
              <a:rPr lang="en-US" dirty="0" smtClean="0"/>
              <a:t>Three things </a:t>
            </a:r>
            <a:r>
              <a:rPr lang="en-US" dirty="0" smtClean="0"/>
              <a:t>decide </a:t>
            </a:r>
            <a:r>
              <a:rPr lang="en-US" dirty="0" smtClean="0"/>
              <a:t>your fate </a:t>
            </a:r>
          </a:p>
          <a:p>
            <a:pPr lvl="1"/>
            <a:r>
              <a:rPr lang="en-US" dirty="0" smtClean="0"/>
              <a:t>What your work speaks about you?</a:t>
            </a:r>
          </a:p>
          <a:p>
            <a:pPr lvl="1"/>
            <a:r>
              <a:rPr lang="en-US" dirty="0" smtClean="0"/>
              <a:t>What others speak about you/your work?</a:t>
            </a:r>
          </a:p>
          <a:p>
            <a:pPr lvl="1"/>
            <a:r>
              <a:rPr lang="en-US" dirty="0" smtClean="0"/>
              <a:t>How you speak about your work?</a:t>
            </a:r>
          </a:p>
          <a:p>
            <a:pPr>
              <a:buNone/>
            </a:pPr>
            <a:endParaRPr lang="en-US"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mpass design template">
  <a:themeElements>
    <a:clrScheme name="Office Theme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Office The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ffice Theme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Office Theme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Office Theme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Office Theme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Office Theme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Office Theme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Office Theme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Office Theme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Office Theme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Compass design template</Template>
  <TotalTime>482</TotalTime>
  <Words>927</Words>
  <Application>Microsoft PowerPoint</Application>
  <PresentationFormat>On-screen Show (4:3)</PresentationFormat>
  <Paragraphs>162</Paragraphs>
  <Slides>18</Slides>
  <Notes>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Compass design template</vt:lpstr>
      <vt:lpstr>Looking back, peering ahead</vt:lpstr>
      <vt:lpstr>AND I AM A PC TOO…..</vt:lpstr>
      <vt:lpstr>To learn the road ahead, ask those who are coming back</vt:lpstr>
      <vt:lpstr>Why didn’t I do PhD after undergrad ?</vt:lpstr>
      <vt:lpstr>Why did I do PhD later?</vt:lpstr>
      <vt:lpstr>What did I learn during my PhD?</vt:lpstr>
      <vt:lpstr>What is the secret sauce?</vt:lpstr>
      <vt:lpstr>Why did I choose research labs?</vt:lpstr>
      <vt:lpstr>How did I get there?</vt:lpstr>
      <vt:lpstr>Where did I go?</vt:lpstr>
      <vt:lpstr>Why did I choose MSR-SVC?</vt:lpstr>
      <vt:lpstr>Why did I choose MSR-SVC ?</vt:lpstr>
      <vt:lpstr>What do I do now?</vt:lpstr>
      <vt:lpstr>Conclusion</vt:lpstr>
      <vt:lpstr>Questions?</vt:lpstr>
      <vt:lpstr>  BACKUP SLIDES</vt:lpstr>
      <vt:lpstr>What do research labs seek?</vt:lpstr>
      <vt:lpstr>Corporate vs. Academic Research</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Looking back, peering ahead</dc:title>
  <dc:creator>Ramakrishna Kotla</dc:creator>
  <cp:lastModifiedBy>Ramakrishna Kotla</cp:lastModifiedBy>
  <cp:revision>56</cp:revision>
  <cp:lastPrinted>1601-01-01T00:00:00Z</cp:lastPrinted>
  <dcterms:created xsi:type="dcterms:W3CDTF">2009-02-03T19:11:10Z</dcterms:created>
  <dcterms:modified xsi:type="dcterms:W3CDTF">2009-02-04T23:40:21Z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TC102037631033</vt:lpwstr>
  </property>
</Properties>
</file>